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6" r:id="rId3"/>
    <p:sldId id="258" r:id="rId4"/>
    <p:sldId id="263" r:id="rId5"/>
    <p:sldId id="259" r:id="rId6"/>
    <p:sldId id="636" r:id="rId7"/>
    <p:sldId id="633" r:id="rId8"/>
    <p:sldId id="635" r:id="rId9"/>
    <p:sldId id="634" r:id="rId10"/>
    <p:sldId id="262" r:id="rId11"/>
    <p:sldId id="637" r:id="rId12"/>
    <p:sldId id="638" r:id="rId13"/>
    <p:sldId id="639" r:id="rId14"/>
    <p:sldId id="640" r:id="rId15"/>
    <p:sldId id="641" r:id="rId16"/>
    <p:sldId id="642" r:id="rId17"/>
    <p:sldId id="643" r:id="rId18"/>
    <p:sldId id="644" r:id="rId19"/>
    <p:sldId id="645" r:id="rId20"/>
    <p:sldId id="646" r:id="rId21"/>
    <p:sldId id="648" r:id="rId22"/>
    <p:sldId id="647" r:id="rId23"/>
    <p:sldId id="649" r:id="rId24"/>
    <p:sldId id="650" r:id="rId25"/>
    <p:sldId id="651" r:id="rId26"/>
    <p:sldId id="652" r:id="rId27"/>
    <p:sldId id="653" r:id="rId28"/>
    <p:sldId id="654" r:id="rId29"/>
    <p:sldId id="655" r:id="rId30"/>
    <p:sldId id="656" r:id="rId31"/>
    <p:sldId id="657" r:id="rId32"/>
    <p:sldId id="658" r:id="rId33"/>
    <p:sldId id="659" r:id="rId34"/>
    <p:sldId id="660" r:id="rId35"/>
    <p:sldId id="661" r:id="rId36"/>
    <p:sldId id="662" r:id="rId37"/>
    <p:sldId id="6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D60"/>
    <a:srgbClr val="D71C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751" autoAdjust="0"/>
    <p:restoredTop sz="94660"/>
  </p:normalViewPr>
  <p:slideViewPr>
    <p:cSldViewPr snapToGrid="0">
      <p:cViewPr varScale="1">
        <p:scale>
          <a:sx n="87" d="100"/>
          <a:sy n="87" d="100"/>
        </p:scale>
        <p:origin x="200"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BFCDA7-FF0F-1341-8440-1EEB1987F0BE}" type="doc">
      <dgm:prSet loTypeId="urn:microsoft.com/office/officeart/2005/8/layout/gear1" loCatId="" qsTypeId="urn:microsoft.com/office/officeart/2005/8/quickstyle/simple1" qsCatId="simple" csTypeId="urn:microsoft.com/office/officeart/2005/8/colors/accent0_1" csCatId="mainScheme" phldr="1"/>
      <dgm:spPr/>
    </dgm:pt>
    <dgm:pt modelId="{915C9999-B606-7345-A983-4A7C5FA1A91A}">
      <dgm:prSet phldrT="[Text]"/>
      <dgm:spPr>
        <a:solidFill>
          <a:schemeClr val="bg1">
            <a:lumMod val="75000"/>
          </a:schemeClr>
        </a:solidFill>
      </dgm:spPr>
      <dgm:t>
        <a:bodyPr/>
        <a:lstStyle/>
        <a:p>
          <a:r>
            <a:rPr lang="en-US" dirty="0"/>
            <a:t>Policymakers</a:t>
          </a:r>
        </a:p>
      </dgm:t>
    </dgm:pt>
    <dgm:pt modelId="{03E42E98-67CC-BE43-AAB7-A8420D202CFF}" type="parTrans" cxnId="{A01AE3BF-209C-6444-8EF3-1F8A53D69C66}">
      <dgm:prSet/>
      <dgm:spPr/>
      <dgm:t>
        <a:bodyPr/>
        <a:lstStyle/>
        <a:p>
          <a:endParaRPr lang="en-US"/>
        </a:p>
      </dgm:t>
    </dgm:pt>
    <dgm:pt modelId="{CAEB1C50-2188-8847-921B-48E644231C0D}" type="sibTrans" cxnId="{A01AE3BF-209C-6444-8EF3-1F8A53D69C66}">
      <dgm:prSet/>
      <dgm:spPr/>
      <dgm:t>
        <a:bodyPr/>
        <a:lstStyle/>
        <a:p>
          <a:endParaRPr lang="en-US"/>
        </a:p>
      </dgm:t>
    </dgm:pt>
    <dgm:pt modelId="{2D07201B-2D4A-B646-A72A-A72D6738915A}">
      <dgm:prSet phldrT="[Text]"/>
      <dgm:spPr>
        <a:solidFill>
          <a:schemeClr val="bg1">
            <a:lumMod val="85000"/>
          </a:schemeClr>
        </a:solidFill>
      </dgm:spPr>
      <dgm:t>
        <a:bodyPr/>
        <a:lstStyle/>
        <a:p>
          <a:r>
            <a:rPr lang="en-US" dirty="0"/>
            <a:t>End-users / Warfighters</a:t>
          </a:r>
        </a:p>
      </dgm:t>
    </dgm:pt>
    <dgm:pt modelId="{224C1989-A1E4-C547-914D-E639D2C4DFE0}" type="parTrans" cxnId="{E0F51CB0-D5CB-3645-B323-C947B3208EAC}">
      <dgm:prSet/>
      <dgm:spPr/>
      <dgm:t>
        <a:bodyPr/>
        <a:lstStyle/>
        <a:p>
          <a:endParaRPr lang="en-US"/>
        </a:p>
      </dgm:t>
    </dgm:pt>
    <dgm:pt modelId="{1CB7B4B1-753D-4343-82B7-DEB59A3D5D41}" type="sibTrans" cxnId="{E0F51CB0-D5CB-3645-B323-C947B3208EAC}">
      <dgm:prSet/>
      <dgm:spPr/>
      <dgm:t>
        <a:bodyPr/>
        <a:lstStyle/>
        <a:p>
          <a:endParaRPr lang="en-US"/>
        </a:p>
      </dgm:t>
    </dgm:pt>
    <dgm:pt modelId="{8C095F57-32DA-CF4E-9DDD-79139E2D3E55}">
      <dgm:prSet phldrT="[Text]"/>
      <dgm:spPr>
        <a:solidFill>
          <a:schemeClr val="bg1"/>
        </a:solidFill>
      </dgm:spPr>
      <dgm:t>
        <a:bodyPr/>
        <a:lstStyle/>
        <a:p>
          <a:r>
            <a:rPr lang="en-US" dirty="0"/>
            <a:t>Buyers / Acquisitions Professionals</a:t>
          </a:r>
        </a:p>
      </dgm:t>
    </dgm:pt>
    <dgm:pt modelId="{591112F3-FF6E-1846-90A6-F2FB9FCD3BAE}" type="parTrans" cxnId="{EBBEB8ED-BA60-C14A-9B6A-691D87117CA9}">
      <dgm:prSet/>
      <dgm:spPr/>
      <dgm:t>
        <a:bodyPr/>
        <a:lstStyle/>
        <a:p>
          <a:endParaRPr lang="en-US"/>
        </a:p>
      </dgm:t>
    </dgm:pt>
    <dgm:pt modelId="{35F3025E-FDA4-9F4C-920D-4E58A44A4255}" type="sibTrans" cxnId="{EBBEB8ED-BA60-C14A-9B6A-691D87117CA9}">
      <dgm:prSet/>
      <dgm:spPr/>
      <dgm:t>
        <a:bodyPr/>
        <a:lstStyle/>
        <a:p>
          <a:endParaRPr lang="en-US"/>
        </a:p>
      </dgm:t>
    </dgm:pt>
    <dgm:pt modelId="{D05F403A-69C9-4043-A59F-038A80254488}" type="pres">
      <dgm:prSet presAssocID="{33BFCDA7-FF0F-1341-8440-1EEB1987F0BE}" presName="composite" presStyleCnt="0">
        <dgm:presLayoutVars>
          <dgm:chMax val="3"/>
          <dgm:animLvl val="lvl"/>
          <dgm:resizeHandles val="exact"/>
        </dgm:presLayoutVars>
      </dgm:prSet>
      <dgm:spPr/>
    </dgm:pt>
    <dgm:pt modelId="{F8A58518-2FC2-AF4D-96C5-CA1AC82167E0}" type="pres">
      <dgm:prSet presAssocID="{915C9999-B606-7345-A983-4A7C5FA1A91A}" presName="gear1" presStyleLbl="node1" presStyleIdx="0" presStyleCnt="3">
        <dgm:presLayoutVars>
          <dgm:chMax val="1"/>
          <dgm:bulletEnabled val="1"/>
        </dgm:presLayoutVars>
      </dgm:prSet>
      <dgm:spPr/>
    </dgm:pt>
    <dgm:pt modelId="{5C950714-67FB-0A4F-ACF5-1D5F6B404D09}" type="pres">
      <dgm:prSet presAssocID="{915C9999-B606-7345-A983-4A7C5FA1A91A}" presName="gear1srcNode" presStyleLbl="node1" presStyleIdx="0" presStyleCnt="3"/>
      <dgm:spPr/>
    </dgm:pt>
    <dgm:pt modelId="{089D8767-7D24-BF45-A22B-5B6AB6528EF0}" type="pres">
      <dgm:prSet presAssocID="{915C9999-B606-7345-A983-4A7C5FA1A91A}" presName="gear1dstNode" presStyleLbl="node1" presStyleIdx="0" presStyleCnt="3"/>
      <dgm:spPr/>
    </dgm:pt>
    <dgm:pt modelId="{96051D1D-60FD-4940-B19A-C0C3821DB1A9}" type="pres">
      <dgm:prSet presAssocID="{2D07201B-2D4A-B646-A72A-A72D6738915A}" presName="gear2" presStyleLbl="node1" presStyleIdx="1" presStyleCnt="3">
        <dgm:presLayoutVars>
          <dgm:chMax val="1"/>
          <dgm:bulletEnabled val="1"/>
        </dgm:presLayoutVars>
      </dgm:prSet>
      <dgm:spPr/>
    </dgm:pt>
    <dgm:pt modelId="{06BE489A-08D4-8D4E-974A-14F382A2470D}" type="pres">
      <dgm:prSet presAssocID="{2D07201B-2D4A-B646-A72A-A72D6738915A}" presName="gear2srcNode" presStyleLbl="node1" presStyleIdx="1" presStyleCnt="3"/>
      <dgm:spPr/>
    </dgm:pt>
    <dgm:pt modelId="{B2F246D9-B0EA-5847-AA39-0C06EEC02084}" type="pres">
      <dgm:prSet presAssocID="{2D07201B-2D4A-B646-A72A-A72D6738915A}" presName="gear2dstNode" presStyleLbl="node1" presStyleIdx="1" presStyleCnt="3"/>
      <dgm:spPr/>
    </dgm:pt>
    <dgm:pt modelId="{FD6DEA08-8C56-454E-93D9-B6178538C84C}" type="pres">
      <dgm:prSet presAssocID="{8C095F57-32DA-CF4E-9DDD-79139E2D3E55}" presName="gear3" presStyleLbl="node1" presStyleIdx="2" presStyleCnt="3"/>
      <dgm:spPr/>
    </dgm:pt>
    <dgm:pt modelId="{1D72A76F-25F2-5D42-80D5-3DCDA9D72522}" type="pres">
      <dgm:prSet presAssocID="{8C095F57-32DA-CF4E-9DDD-79139E2D3E55}" presName="gear3tx" presStyleLbl="node1" presStyleIdx="2" presStyleCnt="3">
        <dgm:presLayoutVars>
          <dgm:chMax val="1"/>
          <dgm:bulletEnabled val="1"/>
        </dgm:presLayoutVars>
      </dgm:prSet>
      <dgm:spPr/>
    </dgm:pt>
    <dgm:pt modelId="{8BC4F2F6-74F8-9A42-8853-1C878BF6934D}" type="pres">
      <dgm:prSet presAssocID="{8C095F57-32DA-CF4E-9DDD-79139E2D3E55}" presName="gear3srcNode" presStyleLbl="node1" presStyleIdx="2" presStyleCnt="3"/>
      <dgm:spPr/>
    </dgm:pt>
    <dgm:pt modelId="{385C07EF-7178-9647-AD62-6ECF119F1221}" type="pres">
      <dgm:prSet presAssocID="{8C095F57-32DA-CF4E-9DDD-79139E2D3E55}" presName="gear3dstNode" presStyleLbl="node1" presStyleIdx="2" presStyleCnt="3"/>
      <dgm:spPr/>
    </dgm:pt>
    <dgm:pt modelId="{1509670C-E244-C640-95A6-478D04CC08BE}" type="pres">
      <dgm:prSet presAssocID="{CAEB1C50-2188-8847-921B-48E644231C0D}" presName="connector1" presStyleLbl="sibTrans2D1" presStyleIdx="0" presStyleCnt="3"/>
      <dgm:spPr/>
    </dgm:pt>
    <dgm:pt modelId="{D6E2104A-6E58-E146-9123-0D7867266BCF}" type="pres">
      <dgm:prSet presAssocID="{1CB7B4B1-753D-4343-82B7-DEB59A3D5D41}" presName="connector2" presStyleLbl="sibTrans2D1" presStyleIdx="1" presStyleCnt="3"/>
      <dgm:spPr/>
    </dgm:pt>
    <dgm:pt modelId="{F870D2E8-8DE2-2B48-900A-FEE69BFC1834}" type="pres">
      <dgm:prSet presAssocID="{35F3025E-FDA4-9F4C-920D-4E58A44A4255}" presName="connector3" presStyleLbl="sibTrans2D1" presStyleIdx="2" presStyleCnt="3"/>
      <dgm:spPr/>
    </dgm:pt>
  </dgm:ptLst>
  <dgm:cxnLst>
    <dgm:cxn modelId="{0C6D2C16-9A75-A84E-AC21-D13D4BE253B7}" type="presOf" srcId="{8C095F57-32DA-CF4E-9DDD-79139E2D3E55}" destId="{FD6DEA08-8C56-454E-93D9-B6178538C84C}" srcOrd="0" destOrd="0" presId="urn:microsoft.com/office/officeart/2005/8/layout/gear1"/>
    <dgm:cxn modelId="{5ACED957-DFA1-8C4A-8811-DE76F1CFBF55}" type="presOf" srcId="{2D07201B-2D4A-B646-A72A-A72D6738915A}" destId="{96051D1D-60FD-4940-B19A-C0C3821DB1A9}" srcOrd="0" destOrd="0" presId="urn:microsoft.com/office/officeart/2005/8/layout/gear1"/>
    <dgm:cxn modelId="{8F9EA369-A185-C74C-B5A4-E23CDAD708CC}" type="presOf" srcId="{2D07201B-2D4A-B646-A72A-A72D6738915A}" destId="{B2F246D9-B0EA-5847-AA39-0C06EEC02084}" srcOrd="2" destOrd="0" presId="urn:microsoft.com/office/officeart/2005/8/layout/gear1"/>
    <dgm:cxn modelId="{AEF72C6B-6245-D04A-AF99-ED819E730235}" type="presOf" srcId="{915C9999-B606-7345-A983-4A7C5FA1A91A}" destId="{089D8767-7D24-BF45-A22B-5B6AB6528EF0}" srcOrd="2" destOrd="0" presId="urn:microsoft.com/office/officeart/2005/8/layout/gear1"/>
    <dgm:cxn modelId="{7BF8517E-A936-AD41-BC5A-4A3B8F5126C8}" type="presOf" srcId="{CAEB1C50-2188-8847-921B-48E644231C0D}" destId="{1509670C-E244-C640-95A6-478D04CC08BE}" srcOrd="0" destOrd="0" presId="urn:microsoft.com/office/officeart/2005/8/layout/gear1"/>
    <dgm:cxn modelId="{2C433D86-4763-7C47-AF69-5A5A134B820C}" type="presOf" srcId="{915C9999-B606-7345-A983-4A7C5FA1A91A}" destId="{F8A58518-2FC2-AF4D-96C5-CA1AC82167E0}" srcOrd="0" destOrd="0" presId="urn:microsoft.com/office/officeart/2005/8/layout/gear1"/>
    <dgm:cxn modelId="{ED246B8C-656C-5C47-BD3A-4535525537C5}" type="presOf" srcId="{1CB7B4B1-753D-4343-82B7-DEB59A3D5D41}" destId="{D6E2104A-6E58-E146-9123-0D7867266BCF}" srcOrd="0" destOrd="0" presId="urn:microsoft.com/office/officeart/2005/8/layout/gear1"/>
    <dgm:cxn modelId="{459FAC90-A972-BF4B-814B-22A9D6E21F00}" type="presOf" srcId="{8C095F57-32DA-CF4E-9DDD-79139E2D3E55}" destId="{8BC4F2F6-74F8-9A42-8853-1C878BF6934D}" srcOrd="2" destOrd="0" presId="urn:microsoft.com/office/officeart/2005/8/layout/gear1"/>
    <dgm:cxn modelId="{DF752791-112F-9441-997B-099F20213F7E}" type="presOf" srcId="{2D07201B-2D4A-B646-A72A-A72D6738915A}" destId="{06BE489A-08D4-8D4E-974A-14F382A2470D}" srcOrd="1" destOrd="0" presId="urn:microsoft.com/office/officeart/2005/8/layout/gear1"/>
    <dgm:cxn modelId="{CE7DC494-3CA6-BA45-AC05-A55131EB516D}" type="presOf" srcId="{915C9999-B606-7345-A983-4A7C5FA1A91A}" destId="{5C950714-67FB-0A4F-ACF5-1D5F6B404D09}" srcOrd="1" destOrd="0" presId="urn:microsoft.com/office/officeart/2005/8/layout/gear1"/>
    <dgm:cxn modelId="{32CEF69E-FBBB-E54B-A1A3-E01A84FC3529}" type="presOf" srcId="{35F3025E-FDA4-9F4C-920D-4E58A44A4255}" destId="{F870D2E8-8DE2-2B48-900A-FEE69BFC1834}" srcOrd="0" destOrd="0" presId="urn:microsoft.com/office/officeart/2005/8/layout/gear1"/>
    <dgm:cxn modelId="{E0F51CB0-D5CB-3645-B323-C947B3208EAC}" srcId="{33BFCDA7-FF0F-1341-8440-1EEB1987F0BE}" destId="{2D07201B-2D4A-B646-A72A-A72D6738915A}" srcOrd="1" destOrd="0" parTransId="{224C1989-A1E4-C547-914D-E639D2C4DFE0}" sibTransId="{1CB7B4B1-753D-4343-82B7-DEB59A3D5D41}"/>
    <dgm:cxn modelId="{A01AE3BF-209C-6444-8EF3-1F8A53D69C66}" srcId="{33BFCDA7-FF0F-1341-8440-1EEB1987F0BE}" destId="{915C9999-B606-7345-A983-4A7C5FA1A91A}" srcOrd="0" destOrd="0" parTransId="{03E42E98-67CC-BE43-AAB7-A8420D202CFF}" sibTransId="{CAEB1C50-2188-8847-921B-48E644231C0D}"/>
    <dgm:cxn modelId="{2DEFA2D5-9336-244E-AA50-CB3260D567AF}" type="presOf" srcId="{8C095F57-32DA-CF4E-9DDD-79139E2D3E55}" destId="{385C07EF-7178-9647-AD62-6ECF119F1221}" srcOrd="3" destOrd="0" presId="urn:microsoft.com/office/officeart/2005/8/layout/gear1"/>
    <dgm:cxn modelId="{A19B3EDE-E03D-D24F-84A9-4D0301BF5786}" type="presOf" srcId="{8C095F57-32DA-CF4E-9DDD-79139E2D3E55}" destId="{1D72A76F-25F2-5D42-80D5-3DCDA9D72522}" srcOrd="1" destOrd="0" presId="urn:microsoft.com/office/officeart/2005/8/layout/gear1"/>
    <dgm:cxn modelId="{EBBEB8ED-BA60-C14A-9B6A-691D87117CA9}" srcId="{33BFCDA7-FF0F-1341-8440-1EEB1987F0BE}" destId="{8C095F57-32DA-CF4E-9DDD-79139E2D3E55}" srcOrd="2" destOrd="0" parTransId="{591112F3-FF6E-1846-90A6-F2FB9FCD3BAE}" sibTransId="{35F3025E-FDA4-9F4C-920D-4E58A44A4255}"/>
    <dgm:cxn modelId="{01E250F7-CE6C-334B-9A52-DC1ED0364F86}" type="presOf" srcId="{33BFCDA7-FF0F-1341-8440-1EEB1987F0BE}" destId="{D05F403A-69C9-4043-A59F-038A80254488}" srcOrd="0" destOrd="0" presId="urn:microsoft.com/office/officeart/2005/8/layout/gear1"/>
    <dgm:cxn modelId="{1DA444E1-5427-E946-B97D-017A03CB2A04}" type="presParOf" srcId="{D05F403A-69C9-4043-A59F-038A80254488}" destId="{F8A58518-2FC2-AF4D-96C5-CA1AC82167E0}" srcOrd="0" destOrd="0" presId="urn:microsoft.com/office/officeart/2005/8/layout/gear1"/>
    <dgm:cxn modelId="{B0903548-C60E-3E41-9AF2-2FC0ABCEE4A6}" type="presParOf" srcId="{D05F403A-69C9-4043-A59F-038A80254488}" destId="{5C950714-67FB-0A4F-ACF5-1D5F6B404D09}" srcOrd="1" destOrd="0" presId="urn:microsoft.com/office/officeart/2005/8/layout/gear1"/>
    <dgm:cxn modelId="{A18EAD22-1390-5D44-A25E-0108C23DB2D1}" type="presParOf" srcId="{D05F403A-69C9-4043-A59F-038A80254488}" destId="{089D8767-7D24-BF45-A22B-5B6AB6528EF0}" srcOrd="2" destOrd="0" presId="urn:microsoft.com/office/officeart/2005/8/layout/gear1"/>
    <dgm:cxn modelId="{A0AA8CEA-7804-7B45-BB73-3F82DFD8E2B1}" type="presParOf" srcId="{D05F403A-69C9-4043-A59F-038A80254488}" destId="{96051D1D-60FD-4940-B19A-C0C3821DB1A9}" srcOrd="3" destOrd="0" presId="urn:microsoft.com/office/officeart/2005/8/layout/gear1"/>
    <dgm:cxn modelId="{888E881B-8FF1-B142-8917-2FC605019609}" type="presParOf" srcId="{D05F403A-69C9-4043-A59F-038A80254488}" destId="{06BE489A-08D4-8D4E-974A-14F382A2470D}" srcOrd="4" destOrd="0" presId="urn:microsoft.com/office/officeart/2005/8/layout/gear1"/>
    <dgm:cxn modelId="{ED149A30-102F-DE42-B975-3B0FEA11BC9C}" type="presParOf" srcId="{D05F403A-69C9-4043-A59F-038A80254488}" destId="{B2F246D9-B0EA-5847-AA39-0C06EEC02084}" srcOrd="5" destOrd="0" presId="urn:microsoft.com/office/officeart/2005/8/layout/gear1"/>
    <dgm:cxn modelId="{E1B52F8C-5FB9-244D-8D70-AB2855B4EDD7}" type="presParOf" srcId="{D05F403A-69C9-4043-A59F-038A80254488}" destId="{FD6DEA08-8C56-454E-93D9-B6178538C84C}" srcOrd="6" destOrd="0" presId="urn:microsoft.com/office/officeart/2005/8/layout/gear1"/>
    <dgm:cxn modelId="{769A4375-F3FA-684D-9C2E-AC621D72503C}" type="presParOf" srcId="{D05F403A-69C9-4043-A59F-038A80254488}" destId="{1D72A76F-25F2-5D42-80D5-3DCDA9D72522}" srcOrd="7" destOrd="0" presId="urn:microsoft.com/office/officeart/2005/8/layout/gear1"/>
    <dgm:cxn modelId="{B08AC6E2-4F2F-DD4A-9155-AFC1C1CA2D5A}" type="presParOf" srcId="{D05F403A-69C9-4043-A59F-038A80254488}" destId="{8BC4F2F6-74F8-9A42-8853-1C878BF6934D}" srcOrd="8" destOrd="0" presId="urn:microsoft.com/office/officeart/2005/8/layout/gear1"/>
    <dgm:cxn modelId="{8CD01F40-DCFC-E24F-85D3-D05D950E091E}" type="presParOf" srcId="{D05F403A-69C9-4043-A59F-038A80254488}" destId="{385C07EF-7178-9647-AD62-6ECF119F1221}" srcOrd="9" destOrd="0" presId="urn:microsoft.com/office/officeart/2005/8/layout/gear1"/>
    <dgm:cxn modelId="{04A5F00B-B6E9-F049-901D-97DB4B958270}" type="presParOf" srcId="{D05F403A-69C9-4043-A59F-038A80254488}" destId="{1509670C-E244-C640-95A6-478D04CC08BE}" srcOrd="10" destOrd="0" presId="urn:microsoft.com/office/officeart/2005/8/layout/gear1"/>
    <dgm:cxn modelId="{729B1576-D1D2-8C46-8F6F-D3248438E3EF}" type="presParOf" srcId="{D05F403A-69C9-4043-A59F-038A80254488}" destId="{D6E2104A-6E58-E146-9123-0D7867266BCF}" srcOrd="11" destOrd="0" presId="urn:microsoft.com/office/officeart/2005/8/layout/gear1"/>
    <dgm:cxn modelId="{E76AC7D8-074F-7A42-B329-6630E0C282B8}" type="presParOf" srcId="{D05F403A-69C9-4043-A59F-038A80254488}" destId="{F870D2E8-8DE2-2B48-900A-FEE69BFC1834}" srcOrd="12" destOrd="0" presId="urn:microsoft.com/office/officeart/2005/8/layout/gear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43D7FC-4CE3-9E46-9522-9AC4AA71BDE0}" type="doc">
      <dgm:prSet loTypeId="urn:microsoft.com/office/officeart/2005/8/layout/hierarchy6" loCatId="" qsTypeId="urn:microsoft.com/office/officeart/2005/8/quickstyle/simple1" qsCatId="simple" csTypeId="urn:microsoft.com/office/officeart/2005/8/colors/accent1_2" csCatId="accent1" phldr="1"/>
      <dgm:spPr/>
      <dgm:t>
        <a:bodyPr/>
        <a:lstStyle/>
        <a:p>
          <a:endParaRPr lang="en-US"/>
        </a:p>
      </dgm:t>
    </dgm:pt>
    <dgm:pt modelId="{111EE8C0-74D1-CB41-88D5-95C86453900F}">
      <dgm:prSet phldrT="[Text]"/>
      <dgm:spPr/>
      <dgm:t>
        <a:bodyPr/>
        <a:lstStyle/>
        <a:p>
          <a:r>
            <a:rPr lang="en-US" dirty="0"/>
            <a:t>PEO</a:t>
          </a:r>
        </a:p>
      </dgm:t>
    </dgm:pt>
    <dgm:pt modelId="{970BFEE8-5EEA-234F-9FBF-4AD4E65B9BAE}" type="parTrans" cxnId="{F281D796-5D74-0446-9650-A54BC93297C2}">
      <dgm:prSet/>
      <dgm:spPr/>
      <dgm:t>
        <a:bodyPr/>
        <a:lstStyle/>
        <a:p>
          <a:endParaRPr lang="en-US"/>
        </a:p>
      </dgm:t>
    </dgm:pt>
    <dgm:pt modelId="{ACDE53F9-15DC-FB4F-81CB-F271A8D3AFBA}" type="sibTrans" cxnId="{F281D796-5D74-0446-9650-A54BC93297C2}">
      <dgm:prSet/>
      <dgm:spPr/>
      <dgm:t>
        <a:bodyPr/>
        <a:lstStyle/>
        <a:p>
          <a:endParaRPr lang="en-US"/>
        </a:p>
      </dgm:t>
    </dgm:pt>
    <dgm:pt modelId="{DEBE26B0-03AD-0D40-95E8-5CC86AC3798A}">
      <dgm:prSet phldrT="[Text]"/>
      <dgm:spPr/>
      <dgm:t>
        <a:bodyPr/>
        <a:lstStyle/>
        <a:p>
          <a:r>
            <a:rPr lang="en-US" dirty="0"/>
            <a:t>PM</a:t>
          </a:r>
        </a:p>
      </dgm:t>
    </dgm:pt>
    <dgm:pt modelId="{C42E284A-43A8-9D4E-8106-000D3ED7A20D}" type="parTrans" cxnId="{C7D13FAF-6F27-A740-83C0-9A7FD5D6A99F}">
      <dgm:prSet/>
      <dgm:spPr/>
      <dgm:t>
        <a:bodyPr/>
        <a:lstStyle/>
        <a:p>
          <a:endParaRPr lang="en-US"/>
        </a:p>
      </dgm:t>
    </dgm:pt>
    <dgm:pt modelId="{CC389F69-050A-E748-A5C2-2F0D189390FF}" type="sibTrans" cxnId="{C7D13FAF-6F27-A740-83C0-9A7FD5D6A99F}">
      <dgm:prSet/>
      <dgm:spPr/>
      <dgm:t>
        <a:bodyPr/>
        <a:lstStyle/>
        <a:p>
          <a:endParaRPr lang="en-US"/>
        </a:p>
      </dgm:t>
    </dgm:pt>
    <dgm:pt modelId="{5DD5E9CD-4830-3E45-ADAA-EA098C9EB28F}">
      <dgm:prSet phldrT="[Text]"/>
      <dgm:spPr/>
      <dgm:t>
        <a:bodyPr/>
        <a:lstStyle/>
        <a:p>
          <a:r>
            <a:rPr lang="en-US" dirty="0" err="1"/>
            <a:t>PdM</a:t>
          </a:r>
          <a:endParaRPr lang="en-US" dirty="0"/>
        </a:p>
      </dgm:t>
    </dgm:pt>
    <dgm:pt modelId="{2A4A384B-D07E-0B4A-A364-92850BB92E4F}" type="parTrans" cxnId="{9F31D472-87AC-5249-B154-A930D75D95A7}">
      <dgm:prSet/>
      <dgm:spPr/>
      <dgm:t>
        <a:bodyPr/>
        <a:lstStyle/>
        <a:p>
          <a:endParaRPr lang="en-US"/>
        </a:p>
      </dgm:t>
    </dgm:pt>
    <dgm:pt modelId="{0649D81C-BE3F-FC40-A80D-1C5B8846E24C}" type="sibTrans" cxnId="{9F31D472-87AC-5249-B154-A930D75D95A7}">
      <dgm:prSet/>
      <dgm:spPr/>
      <dgm:t>
        <a:bodyPr/>
        <a:lstStyle/>
        <a:p>
          <a:endParaRPr lang="en-US"/>
        </a:p>
      </dgm:t>
    </dgm:pt>
    <dgm:pt modelId="{8C67DE42-B814-0A49-93EC-58D84608299B}">
      <dgm:prSet phldrT="[Text]"/>
      <dgm:spPr/>
      <dgm:t>
        <a:bodyPr/>
        <a:lstStyle/>
        <a:p>
          <a:r>
            <a:rPr lang="en-US" dirty="0" err="1"/>
            <a:t>PdM</a:t>
          </a:r>
          <a:endParaRPr lang="en-US" dirty="0"/>
        </a:p>
      </dgm:t>
    </dgm:pt>
    <dgm:pt modelId="{DF8F0B0C-C01C-6D4F-8C5A-BF13D9F3B28F}" type="parTrans" cxnId="{5760F274-E66E-E84F-B2F3-2FA4428000CC}">
      <dgm:prSet/>
      <dgm:spPr/>
      <dgm:t>
        <a:bodyPr/>
        <a:lstStyle/>
        <a:p>
          <a:endParaRPr lang="en-US"/>
        </a:p>
      </dgm:t>
    </dgm:pt>
    <dgm:pt modelId="{92F4B2CD-BD64-234D-9248-E824CB455022}" type="sibTrans" cxnId="{5760F274-E66E-E84F-B2F3-2FA4428000CC}">
      <dgm:prSet/>
      <dgm:spPr/>
      <dgm:t>
        <a:bodyPr/>
        <a:lstStyle/>
        <a:p>
          <a:endParaRPr lang="en-US"/>
        </a:p>
      </dgm:t>
    </dgm:pt>
    <dgm:pt modelId="{0F996A9A-1A31-A94F-B294-F3C37B4D5140}">
      <dgm:prSet phldrT="[Text]"/>
      <dgm:spPr/>
      <dgm:t>
        <a:bodyPr/>
        <a:lstStyle/>
        <a:p>
          <a:r>
            <a:rPr lang="en-US" dirty="0"/>
            <a:t>PM</a:t>
          </a:r>
        </a:p>
      </dgm:t>
    </dgm:pt>
    <dgm:pt modelId="{E6E35FEA-7A94-5E40-B5F0-2FD6A290AD2E}" type="parTrans" cxnId="{6C47020C-7D94-F44E-89F3-12A9EB09F626}">
      <dgm:prSet/>
      <dgm:spPr/>
      <dgm:t>
        <a:bodyPr/>
        <a:lstStyle/>
        <a:p>
          <a:endParaRPr lang="en-US"/>
        </a:p>
      </dgm:t>
    </dgm:pt>
    <dgm:pt modelId="{D5C2D719-FDF3-CE47-A37A-7F7A4B0BC121}" type="sibTrans" cxnId="{6C47020C-7D94-F44E-89F3-12A9EB09F626}">
      <dgm:prSet/>
      <dgm:spPr/>
      <dgm:t>
        <a:bodyPr/>
        <a:lstStyle/>
        <a:p>
          <a:endParaRPr lang="en-US"/>
        </a:p>
      </dgm:t>
    </dgm:pt>
    <dgm:pt modelId="{31A791A6-1FC8-094D-9526-3EE47682103E}">
      <dgm:prSet phldrT="[Text]"/>
      <dgm:spPr/>
      <dgm:t>
        <a:bodyPr/>
        <a:lstStyle/>
        <a:p>
          <a:r>
            <a:rPr lang="en-US" dirty="0" err="1"/>
            <a:t>PdM</a:t>
          </a:r>
          <a:endParaRPr lang="en-US" dirty="0"/>
        </a:p>
      </dgm:t>
    </dgm:pt>
    <dgm:pt modelId="{9F827D10-6236-E04C-8698-E99151B8E4AD}" type="parTrans" cxnId="{39BB393D-C643-2E4C-9059-DF0036685EBC}">
      <dgm:prSet/>
      <dgm:spPr/>
      <dgm:t>
        <a:bodyPr/>
        <a:lstStyle/>
        <a:p>
          <a:endParaRPr lang="en-US"/>
        </a:p>
      </dgm:t>
    </dgm:pt>
    <dgm:pt modelId="{F4AA34AF-CD7F-2B44-9974-8C421561D8F9}" type="sibTrans" cxnId="{39BB393D-C643-2E4C-9059-DF0036685EBC}">
      <dgm:prSet/>
      <dgm:spPr/>
      <dgm:t>
        <a:bodyPr/>
        <a:lstStyle/>
        <a:p>
          <a:endParaRPr lang="en-US"/>
        </a:p>
      </dgm:t>
    </dgm:pt>
    <dgm:pt modelId="{0D58140B-9B83-1942-A562-75DF9FE3F65B}">
      <dgm:prSet phldrT="[Text]"/>
      <dgm:spPr/>
      <dgm:t>
        <a:bodyPr/>
        <a:lstStyle/>
        <a:p>
          <a:r>
            <a:rPr lang="en-US" dirty="0"/>
            <a:t>MDAP Portfolios</a:t>
          </a:r>
        </a:p>
      </dgm:t>
    </dgm:pt>
    <dgm:pt modelId="{CF336CB1-7CB6-E241-9366-42CA9EF56831}" type="parTrans" cxnId="{0B40FF0E-3F25-8E4E-8801-8C58716175AF}">
      <dgm:prSet/>
      <dgm:spPr/>
      <dgm:t>
        <a:bodyPr/>
        <a:lstStyle/>
        <a:p>
          <a:endParaRPr lang="en-US"/>
        </a:p>
      </dgm:t>
    </dgm:pt>
    <dgm:pt modelId="{741561AA-C31F-644E-AF68-6799E1050EFC}" type="sibTrans" cxnId="{0B40FF0E-3F25-8E4E-8801-8C58716175AF}">
      <dgm:prSet/>
      <dgm:spPr/>
      <dgm:t>
        <a:bodyPr/>
        <a:lstStyle/>
        <a:p>
          <a:endParaRPr lang="en-US"/>
        </a:p>
      </dgm:t>
    </dgm:pt>
    <dgm:pt modelId="{BE8682B5-7F20-794B-B4E4-7A6D905A1058}">
      <dgm:prSet phldrT="[Text]"/>
      <dgm:spPr/>
      <dgm:t>
        <a:bodyPr/>
        <a:lstStyle/>
        <a:p>
          <a:r>
            <a:rPr lang="en-US" dirty="0"/>
            <a:t>Programs or Projects</a:t>
          </a:r>
        </a:p>
      </dgm:t>
    </dgm:pt>
    <dgm:pt modelId="{6AE5A3DD-8B25-FE41-9C74-D755417C3B87}" type="parTrans" cxnId="{799DF3A3-738B-FE4C-AF6C-CE6A913F9058}">
      <dgm:prSet/>
      <dgm:spPr/>
      <dgm:t>
        <a:bodyPr/>
        <a:lstStyle/>
        <a:p>
          <a:endParaRPr lang="en-US"/>
        </a:p>
      </dgm:t>
    </dgm:pt>
    <dgm:pt modelId="{D7618A82-D2BF-5947-973E-73C5EDB50B58}" type="sibTrans" cxnId="{799DF3A3-738B-FE4C-AF6C-CE6A913F9058}">
      <dgm:prSet/>
      <dgm:spPr/>
      <dgm:t>
        <a:bodyPr/>
        <a:lstStyle/>
        <a:p>
          <a:endParaRPr lang="en-US"/>
        </a:p>
      </dgm:t>
    </dgm:pt>
    <dgm:pt modelId="{D6A80261-7F41-D941-93A2-A558805AEE43}">
      <dgm:prSet phldrT="[Text]"/>
      <dgm:spPr/>
      <dgm:t>
        <a:bodyPr/>
        <a:lstStyle/>
        <a:p>
          <a:r>
            <a:rPr lang="en-US" dirty="0"/>
            <a:t>Products or Projects</a:t>
          </a:r>
        </a:p>
      </dgm:t>
    </dgm:pt>
    <dgm:pt modelId="{0A71C42E-F509-D74A-8AE0-9095424290B5}" type="parTrans" cxnId="{97733D31-84F5-CF4F-978F-440390391E9E}">
      <dgm:prSet/>
      <dgm:spPr/>
      <dgm:t>
        <a:bodyPr/>
        <a:lstStyle/>
        <a:p>
          <a:endParaRPr lang="en-US"/>
        </a:p>
      </dgm:t>
    </dgm:pt>
    <dgm:pt modelId="{6E07ECB5-941C-B844-9AD5-6B3B9C197753}" type="sibTrans" cxnId="{97733D31-84F5-CF4F-978F-440390391E9E}">
      <dgm:prSet/>
      <dgm:spPr/>
      <dgm:t>
        <a:bodyPr/>
        <a:lstStyle/>
        <a:p>
          <a:endParaRPr lang="en-US"/>
        </a:p>
      </dgm:t>
    </dgm:pt>
    <dgm:pt modelId="{E41BDE68-1B42-7E45-B9CF-E105900B093F}" type="pres">
      <dgm:prSet presAssocID="{1F43D7FC-4CE3-9E46-9522-9AC4AA71BDE0}" presName="mainComposite" presStyleCnt="0">
        <dgm:presLayoutVars>
          <dgm:chPref val="1"/>
          <dgm:dir/>
          <dgm:animOne val="branch"/>
          <dgm:animLvl val="lvl"/>
          <dgm:resizeHandles val="exact"/>
        </dgm:presLayoutVars>
      </dgm:prSet>
      <dgm:spPr/>
    </dgm:pt>
    <dgm:pt modelId="{E55B820B-555E-6649-9CE8-AD6CD37EFA3E}" type="pres">
      <dgm:prSet presAssocID="{1F43D7FC-4CE3-9E46-9522-9AC4AA71BDE0}" presName="hierFlow" presStyleCnt="0"/>
      <dgm:spPr/>
    </dgm:pt>
    <dgm:pt modelId="{4161EB83-3FA5-2C46-A180-67313F09083C}" type="pres">
      <dgm:prSet presAssocID="{1F43D7FC-4CE3-9E46-9522-9AC4AA71BDE0}" presName="firstBuf" presStyleCnt="0"/>
      <dgm:spPr/>
    </dgm:pt>
    <dgm:pt modelId="{CB40ED33-CDE9-A24F-9315-34C3B633DCEF}" type="pres">
      <dgm:prSet presAssocID="{1F43D7FC-4CE3-9E46-9522-9AC4AA71BDE0}" presName="hierChild1" presStyleCnt="0">
        <dgm:presLayoutVars>
          <dgm:chPref val="1"/>
          <dgm:animOne val="branch"/>
          <dgm:animLvl val="lvl"/>
        </dgm:presLayoutVars>
      </dgm:prSet>
      <dgm:spPr/>
    </dgm:pt>
    <dgm:pt modelId="{9B71C4A0-5950-7748-9A24-198AAC399800}" type="pres">
      <dgm:prSet presAssocID="{111EE8C0-74D1-CB41-88D5-95C86453900F}" presName="Name14" presStyleCnt="0"/>
      <dgm:spPr/>
    </dgm:pt>
    <dgm:pt modelId="{648F6E14-9029-A341-97C6-09DD191373CE}" type="pres">
      <dgm:prSet presAssocID="{111EE8C0-74D1-CB41-88D5-95C86453900F}" presName="level1Shape" presStyleLbl="node0" presStyleIdx="0" presStyleCnt="1">
        <dgm:presLayoutVars>
          <dgm:chPref val="3"/>
        </dgm:presLayoutVars>
      </dgm:prSet>
      <dgm:spPr/>
    </dgm:pt>
    <dgm:pt modelId="{A6330FC6-BEB2-D24C-B918-82ECEADA25AE}" type="pres">
      <dgm:prSet presAssocID="{111EE8C0-74D1-CB41-88D5-95C86453900F}" presName="hierChild2" presStyleCnt="0"/>
      <dgm:spPr/>
    </dgm:pt>
    <dgm:pt modelId="{C680806A-3BEB-4E4C-9383-4ACAD710FE66}" type="pres">
      <dgm:prSet presAssocID="{C42E284A-43A8-9D4E-8106-000D3ED7A20D}" presName="Name19" presStyleLbl="parChTrans1D2" presStyleIdx="0" presStyleCnt="2"/>
      <dgm:spPr/>
    </dgm:pt>
    <dgm:pt modelId="{0CE107E8-CBDE-D849-9B26-443CD69AF0E9}" type="pres">
      <dgm:prSet presAssocID="{DEBE26B0-03AD-0D40-95E8-5CC86AC3798A}" presName="Name21" presStyleCnt="0"/>
      <dgm:spPr/>
    </dgm:pt>
    <dgm:pt modelId="{4095B459-FAC0-384F-B6E0-7BDEA707792F}" type="pres">
      <dgm:prSet presAssocID="{DEBE26B0-03AD-0D40-95E8-5CC86AC3798A}" presName="level2Shape" presStyleLbl="node2" presStyleIdx="0" presStyleCnt="2"/>
      <dgm:spPr/>
    </dgm:pt>
    <dgm:pt modelId="{0EFF65EB-ECA6-F342-9855-A931A5D07D71}" type="pres">
      <dgm:prSet presAssocID="{DEBE26B0-03AD-0D40-95E8-5CC86AC3798A}" presName="hierChild3" presStyleCnt="0"/>
      <dgm:spPr/>
    </dgm:pt>
    <dgm:pt modelId="{15778B33-81FF-A543-B11B-C42019AF4D7A}" type="pres">
      <dgm:prSet presAssocID="{2A4A384B-D07E-0B4A-A364-92850BB92E4F}" presName="Name19" presStyleLbl="parChTrans1D3" presStyleIdx="0" presStyleCnt="3"/>
      <dgm:spPr/>
    </dgm:pt>
    <dgm:pt modelId="{B5E93861-0C5C-9E45-A3EC-BE13D3139953}" type="pres">
      <dgm:prSet presAssocID="{5DD5E9CD-4830-3E45-ADAA-EA098C9EB28F}" presName="Name21" presStyleCnt="0"/>
      <dgm:spPr/>
    </dgm:pt>
    <dgm:pt modelId="{6CE1900B-5924-2840-B0C9-46BBDC2BBC66}" type="pres">
      <dgm:prSet presAssocID="{5DD5E9CD-4830-3E45-ADAA-EA098C9EB28F}" presName="level2Shape" presStyleLbl="node3" presStyleIdx="0" presStyleCnt="3"/>
      <dgm:spPr/>
    </dgm:pt>
    <dgm:pt modelId="{A9E642ED-1645-6E4F-A6B1-97202ACBB48C}" type="pres">
      <dgm:prSet presAssocID="{5DD5E9CD-4830-3E45-ADAA-EA098C9EB28F}" presName="hierChild3" presStyleCnt="0"/>
      <dgm:spPr/>
    </dgm:pt>
    <dgm:pt modelId="{2EC605A0-071B-BF49-9B13-4B37F5DE4269}" type="pres">
      <dgm:prSet presAssocID="{DF8F0B0C-C01C-6D4F-8C5A-BF13D9F3B28F}" presName="Name19" presStyleLbl="parChTrans1D3" presStyleIdx="1" presStyleCnt="3"/>
      <dgm:spPr/>
    </dgm:pt>
    <dgm:pt modelId="{EE7DD01A-ECCB-534A-91F6-7B13F2E3F114}" type="pres">
      <dgm:prSet presAssocID="{8C67DE42-B814-0A49-93EC-58D84608299B}" presName="Name21" presStyleCnt="0"/>
      <dgm:spPr/>
    </dgm:pt>
    <dgm:pt modelId="{C24B8473-4674-4E4E-9664-06A19FF433F6}" type="pres">
      <dgm:prSet presAssocID="{8C67DE42-B814-0A49-93EC-58D84608299B}" presName="level2Shape" presStyleLbl="node3" presStyleIdx="1" presStyleCnt="3"/>
      <dgm:spPr/>
    </dgm:pt>
    <dgm:pt modelId="{B48885BE-5A3D-C741-81FD-ADE880A7373B}" type="pres">
      <dgm:prSet presAssocID="{8C67DE42-B814-0A49-93EC-58D84608299B}" presName="hierChild3" presStyleCnt="0"/>
      <dgm:spPr/>
    </dgm:pt>
    <dgm:pt modelId="{9057CBFB-BD8B-4A4B-8DF3-D2940A06524A}" type="pres">
      <dgm:prSet presAssocID="{E6E35FEA-7A94-5E40-B5F0-2FD6A290AD2E}" presName="Name19" presStyleLbl="parChTrans1D2" presStyleIdx="1" presStyleCnt="2"/>
      <dgm:spPr/>
    </dgm:pt>
    <dgm:pt modelId="{50CF1202-C582-5C4A-BEC0-69F38B47BC16}" type="pres">
      <dgm:prSet presAssocID="{0F996A9A-1A31-A94F-B294-F3C37B4D5140}" presName="Name21" presStyleCnt="0"/>
      <dgm:spPr/>
    </dgm:pt>
    <dgm:pt modelId="{B8354BA6-D7BE-DE41-A939-28E3A6EA5C2F}" type="pres">
      <dgm:prSet presAssocID="{0F996A9A-1A31-A94F-B294-F3C37B4D5140}" presName="level2Shape" presStyleLbl="node2" presStyleIdx="1" presStyleCnt="2"/>
      <dgm:spPr/>
    </dgm:pt>
    <dgm:pt modelId="{FCA4DDF4-D396-2043-82CD-C14DA924971B}" type="pres">
      <dgm:prSet presAssocID="{0F996A9A-1A31-A94F-B294-F3C37B4D5140}" presName="hierChild3" presStyleCnt="0"/>
      <dgm:spPr/>
    </dgm:pt>
    <dgm:pt modelId="{7772EF6E-C730-7042-B474-D40444552845}" type="pres">
      <dgm:prSet presAssocID="{9F827D10-6236-E04C-8698-E99151B8E4AD}" presName="Name19" presStyleLbl="parChTrans1D3" presStyleIdx="2" presStyleCnt="3"/>
      <dgm:spPr/>
    </dgm:pt>
    <dgm:pt modelId="{4C2DA516-15A4-AA45-9054-7E6D6051E2CC}" type="pres">
      <dgm:prSet presAssocID="{31A791A6-1FC8-094D-9526-3EE47682103E}" presName="Name21" presStyleCnt="0"/>
      <dgm:spPr/>
    </dgm:pt>
    <dgm:pt modelId="{60DB211B-A990-6F46-8706-82C507220B26}" type="pres">
      <dgm:prSet presAssocID="{31A791A6-1FC8-094D-9526-3EE47682103E}" presName="level2Shape" presStyleLbl="node3" presStyleIdx="2" presStyleCnt="3"/>
      <dgm:spPr/>
    </dgm:pt>
    <dgm:pt modelId="{8DA41737-44A7-ED41-9316-BFC4AA6A5446}" type="pres">
      <dgm:prSet presAssocID="{31A791A6-1FC8-094D-9526-3EE47682103E}" presName="hierChild3" presStyleCnt="0"/>
      <dgm:spPr/>
    </dgm:pt>
    <dgm:pt modelId="{1A597404-A4AD-C743-9D48-7B35FDE9B013}" type="pres">
      <dgm:prSet presAssocID="{1F43D7FC-4CE3-9E46-9522-9AC4AA71BDE0}" presName="bgShapesFlow" presStyleCnt="0"/>
      <dgm:spPr/>
    </dgm:pt>
    <dgm:pt modelId="{95A42688-5E24-4840-9C38-7FC51C679898}" type="pres">
      <dgm:prSet presAssocID="{0D58140B-9B83-1942-A562-75DF9FE3F65B}" presName="rectComp" presStyleCnt="0"/>
      <dgm:spPr/>
    </dgm:pt>
    <dgm:pt modelId="{D37D04B5-058A-C446-9151-1ABF0454CFC6}" type="pres">
      <dgm:prSet presAssocID="{0D58140B-9B83-1942-A562-75DF9FE3F65B}" presName="bgRect" presStyleLbl="bgShp" presStyleIdx="0" presStyleCnt="3"/>
      <dgm:spPr/>
    </dgm:pt>
    <dgm:pt modelId="{E8DF11D1-ACF3-7D4C-97ED-B8B3E9236DF0}" type="pres">
      <dgm:prSet presAssocID="{0D58140B-9B83-1942-A562-75DF9FE3F65B}" presName="bgRectTx" presStyleLbl="bgShp" presStyleIdx="0" presStyleCnt="3">
        <dgm:presLayoutVars>
          <dgm:bulletEnabled val="1"/>
        </dgm:presLayoutVars>
      </dgm:prSet>
      <dgm:spPr/>
    </dgm:pt>
    <dgm:pt modelId="{4AE6FB62-8981-6D46-8823-90FAA85F778C}" type="pres">
      <dgm:prSet presAssocID="{0D58140B-9B83-1942-A562-75DF9FE3F65B}" presName="spComp" presStyleCnt="0"/>
      <dgm:spPr/>
    </dgm:pt>
    <dgm:pt modelId="{35ED1DF1-0BF0-304E-BA94-ABB2A82B180B}" type="pres">
      <dgm:prSet presAssocID="{0D58140B-9B83-1942-A562-75DF9FE3F65B}" presName="vSp" presStyleCnt="0"/>
      <dgm:spPr/>
    </dgm:pt>
    <dgm:pt modelId="{A3F6C908-CF44-7242-AD6A-3AE9F76C9ADE}" type="pres">
      <dgm:prSet presAssocID="{BE8682B5-7F20-794B-B4E4-7A6D905A1058}" presName="rectComp" presStyleCnt="0"/>
      <dgm:spPr/>
    </dgm:pt>
    <dgm:pt modelId="{81A8985A-B2C3-0B44-BD92-B4180E303FE3}" type="pres">
      <dgm:prSet presAssocID="{BE8682B5-7F20-794B-B4E4-7A6D905A1058}" presName="bgRect" presStyleLbl="bgShp" presStyleIdx="1" presStyleCnt="3"/>
      <dgm:spPr/>
    </dgm:pt>
    <dgm:pt modelId="{0DECF8F4-BAE1-3B4F-BCA2-91590D9CCD46}" type="pres">
      <dgm:prSet presAssocID="{BE8682B5-7F20-794B-B4E4-7A6D905A1058}" presName="bgRectTx" presStyleLbl="bgShp" presStyleIdx="1" presStyleCnt="3">
        <dgm:presLayoutVars>
          <dgm:bulletEnabled val="1"/>
        </dgm:presLayoutVars>
      </dgm:prSet>
      <dgm:spPr/>
    </dgm:pt>
    <dgm:pt modelId="{548159B3-A199-5042-BF07-289E79F3ADD2}" type="pres">
      <dgm:prSet presAssocID="{BE8682B5-7F20-794B-B4E4-7A6D905A1058}" presName="spComp" presStyleCnt="0"/>
      <dgm:spPr/>
    </dgm:pt>
    <dgm:pt modelId="{672A158F-A5EC-A44C-AE78-6F9FED36F604}" type="pres">
      <dgm:prSet presAssocID="{BE8682B5-7F20-794B-B4E4-7A6D905A1058}" presName="vSp" presStyleCnt="0"/>
      <dgm:spPr/>
    </dgm:pt>
    <dgm:pt modelId="{307D2FF3-11A7-9B4A-8538-B091A5F52C29}" type="pres">
      <dgm:prSet presAssocID="{D6A80261-7F41-D941-93A2-A558805AEE43}" presName="rectComp" presStyleCnt="0"/>
      <dgm:spPr/>
    </dgm:pt>
    <dgm:pt modelId="{8D972944-ED4E-CA45-BAA9-5BA781B5E7B1}" type="pres">
      <dgm:prSet presAssocID="{D6A80261-7F41-D941-93A2-A558805AEE43}" presName="bgRect" presStyleLbl="bgShp" presStyleIdx="2" presStyleCnt="3"/>
      <dgm:spPr/>
    </dgm:pt>
    <dgm:pt modelId="{357F1C62-FEBE-404A-949E-F62AACE8D63E}" type="pres">
      <dgm:prSet presAssocID="{D6A80261-7F41-D941-93A2-A558805AEE43}" presName="bgRectTx" presStyleLbl="bgShp" presStyleIdx="2" presStyleCnt="3">
        <dgm:presLayoutVars>
          <dgm:bulletEnabled val="1"/>
        </dgm:presLayoutVars>
      </dgm:prSet>
      <dgm:spPr/>
    </dgm:pt>
  </dgm:ptLst>
  <dgm:cxnLst>
    <dgm:cxn modelId="{A4F95803-203A-E448-A088-27CD70269776}" type="presOf" srcId="{C42E284A-43A8-9D4E-8106-000D3ED7A20D}" destId="{C680806A-3BEB-4E4C-9383-4ACAD710FE66}" srcOrd="0" destOrd="0" presId="urn:microsoft.com/office/officeart/2005/8/layout/hierarchy6"/>
    <dgm:cxn modelId="{97AEB808-4A92-FB42-B116-811F18317697}" type="presOf" srcId="{0D58140B-9B83-1942-A562-75DF9FE3F65B}" destId="{D37D04B5-058A-C446-9151-1ABF0454CFC6}" srcOrd="0" destOrd="0" presId="urn:microsoft.com/office/officeart/2005/8/layout/hierarchy6"/>
    <dgm:cxn modelId="{6C47020C-7D94-F44E-89F3-12A9EB09F626}" srcId="{111EE8C0-74D1-CB41-88D5-95C86453900F}" destId="{0F996A9A-1A31-A94F-B294-F3C37B4D5140}" srcOrd="1" destOrd="0" parTransId="{E6E35FEA-7A94-5E40-B5F0-2FD6A290AD2E}" sibTransId="{D5C2D719-FDF3-CE47-A37A-7F7A4B0BC121}"/>
    <dgm:cxn modelId="{0B40FF0E-3F25-8E4E-8801-8C58716175AF}" srcId="{1F43D7FC-4CE3-9E46-9522-9AC4AA71BDE0}" destId="{0D58140B-9B83-1942-A562-75DF9FE3F65B}" srcOrd="1" destOrd="0" parTransId="{CF336CB1-7CB6-E241-9366-42CA9EF56831}" sibTransId="{741561AA-C31F-644E-AF68-6799E1050EFC}"/>
    <dgm:cxn modelId="{34FD5611-0CDC-5F47-B65D-9AD4F3BBF226}" type="presOf" srcId="{D6A80261-7F41-D941-93A2-A558805AEE43}" destId="{357F1C62-FEBE-404A-949E-F62AACE8D63E}" srcOrd="1" destOrd="0" presId="urn:microsoft.com/office/officeart/2005/8/layout/hierarchy6"/>
    <dgm:cxn modelId="{99990E14-620D-3846-A2B9-00DF041DCFFE}" type="presOf" srcId="{DEBE26B0-03AD-0D40-95E8-5CC86AC3798A}" destId="{4095B459-FAC0-384F-B6E0-7BDEA707792F}" srcOrd="0" destOrd="0" presId="urn:microsoft.com/office/officeart/2005/8/layout/hierarchy6"/>
    <dgm:cxn modelId="{68A5B026-C9BE-9A49-A9F2-77ADF5AC7467}" type="presOf" srcId="{0F996A9A-1A31-A94F-B294-F3C37B4D5140}" destId="{B8354BA6-D7BE-DE41-A939-28E3A6EA5C2F}" srcOrd="0" destOrd="0" presId="urn:microsoft.com/office/officeart/2005/8/layout/hierarchy6"/>
    <dgm:cxn modelId="{97733D31-84F5-CF4F-978F-440390391E9E}" srcId="{1F43D7FC-4CE3-9E46-9522-9AC4AA71BDE0}" destId="{D6A80261-7F41-D941-93A2-A558805AEE43}" srcOrd="3" destOrd="0" parTransId="{0A71C42E-F509-D74A-8AE0-9095424290B5}" sibTransId="{6E07ECB5-941C-B844-9AD5-6B3B9C197753}"/>
    <dgm:cxn modelId="{808DBF34-8E01-0949-928C-0587B4DA7897}" type="presOf" srcId="{9F827D10-6236-E04C-8698-E99151B8E4AD}" destId="{7772EF6E-C730-7042-B474-D40444552845}" srcOrd="0" destOrd="0" presId="urn:microsoft.com/office/officeart/2005/8/layout/hierarchy6"/>
    <dgm:cxn modelId="{6D9A0E35-4C95-D544-B29C-06AC2CF64869}" type="presOf" srcId="{2A4A384B-D07E-0B4A-A364-92850BB92E4F}" destId="{15778B33-81FF-A543-B11B-C42019AF4D7A}" srcOrd="0" destOrd="0" presId="urn:microsoft.com/office/officeart/2005/8/layout/hierarchy6"/>
    <dgm:cxn modelId="{39BB393D-C643-2E4C-9059-DF0036685EBC}" srcId="{0F996A9A-1A31-A94F-B294-F3C37B4D5140}" destId="{31A791A6-1FC8-094D-9526-3EE47682103E}" srcOrd="0" destOrd="0" parTransId="{9F827D10-6236-E04C-8698-E99151B8E4AD}" sibTransId="{F4AA34AF-CD7F-2B44-9974-8C421561D8F9}"/>
    <dgm:cxn modelId="{9F31D472-87AC-5249-B154-A930D75D95A7}" srcId="{DEBE26B0-03AD-0D40-95E8-5CC86AC3798A}" destId="{5DD5E9CD-4830-3E45-ADAA-EA098C9EB28F}" srcOrd="0" destOrd="0" parTransId="{2A4A384B-D07E-0B4A-A364-92850BB92E4F}" sibTransId="{0649D81C-BE3F-FC40-A80D-1C5B8846E24C}"/>
    <dgm:cxn modelId="{5760F274-E66E-E84F-B2F3-2FA4428000CC}" srcId="{DEBE26B0-03AD-0D40-95E8-5CC86AC3798A}" destId="{8C67DE42-B814-0A49-93EC-58D84608299B}" srcOrd="1" destOrd="0" parTransId="{DF8F0B0C-C01C-6D4F-8C5A-BF13D9F3B28F}" sibTransId="{92F4B2CD-BD64-234D-9248-E824CB455022}"/>
    <dgm:cxn modelId="{A404497D-FBEF-F848-A732-3E09426635DD}" type="presOf" srcId="{BE8682B5-7F20-794B-B4E4-7A6D905A1058}" destId="{81A8985A-B2C3-0B44-BD92-B4180E303FE3}" srcOrd="0" destOrd="0" presId="urn:microsoft.com/office/officeart/2005/8/layout/hierarchy6"/>
    <dgm:cxn modelId="{0B753A87-0AD2-5749-BA33-DD954C2125D5}" type="presOf" srcId="{8C67DE42-B814-0A49-93EC-58D84608299B}" destId="{C24B8473-4674-4E4E-9664-06A19FF433F6}" srcOrd="0" destOrd="0" presId="urn:microsoft.com/office/officeart/2005/8/layout/hierarchy6"/>
    <dgm:cxn modelId="{4B565E89-01AF-954A-A799-B06A5508E4C9}" type="presOf" srcId="{31A791A6-1FC8-094D-9526-3EE47682103E}" destId="{60DB211B-A990-6F46-8706-82C507220B26}" srcOrd="0" destOrd="0" presId="urn:microsoft.com/office/officeart/2005/8/layout/hierarchy6"/>
    <dgm:cxn modelId="{F281D796-5D74-0446-9650-A54BC93297C2}" srcId="{1F43D7FC-4CE3-9E46-9522-9AC4AA71BDE0}" destId="{111EE8C0-74D1-CB41-88D5-95C86453900F}" srcOrd="0" destOrd="0" parTransId="{970BFEE8-5EEA-234F-9FBF-4AD4E65B9BAE}" sibTransId="{ACDE53F9-15DC-FB4F-81CB-F271A8D3AFBA}"/>
    <dgm:cxn modelId="{799DF3A3-738B-FE4C-AF6C-CE6A913F9058}" srcId="{1F43D7FC-4CE3-9E46-9522-9AC4AA71BDE0}" destId="{BE8682B5-7F20-794B-B4E4-7A6D905A1058}" srcOrd="2" destOrd="0" parTransId="{6AE5A3DD-8B25-FE41-9C74-D755417C3B87}" sibTransId="{D7618A82-D2BF-5947-973E-73C5EDB50B58}"/>
    <dgm:cxn modelId="{163EEEA6-98AF-CC40-B573-9D59D757F5B8}" type="presOf" srcId="{D6A80261-7F41-D941-93A2-A558805AEE43}" destId="{8D972944-ED4E-CA45-BAA9-5BA781B5E7B1}" srcOrd="0" destOrd="0" presId="urn:microsoft.com/office/officeart/2005/8/layout/hierarchy6"/>
    <dgm:cxn modelId="{C7D13FAF-6F27-A740-83C0-9A7FD5D6A99F}" srcId="{111EE8C0-74D1-CB41-88D5-95C86453900F}" destId="{DEBE26B0-03AD-0D40-95E8-5CC86AC3798A}" srcOrd="0" destOrd="0" parTransId="{C42E284A-43A8-9D4E-8106-000D3ED7A20D}" sibTransId="{CC389F69-050A-E748-A5C2-2F0D189390FF}"/>
    <dgm:cxn modelId="{5C4405B5-4B2F-3B45-AB60-E192A76D6283}" type="presOf" srcId="{E6E35FEA-7A94-5E40-B5F0-2FD6A290AD2E}" destId="{9057CBFB-BD8B-4A4B-8DF3-D2940A06524A}" srcOrd="0" destOrd="0" presId="urn:microsoft.com/office/officeart/2005/8/layout/hierarchy6"/>
    <dgm:cxn modelId="{1861BAB7-1973-0145-ACFD-9DF0F5FECF9A}" type="presOf" srcId="{0D58140B-9B83-1942-A562-75DF9FE3F65B}" destId="{E8DF11D1-ACF3-7D4C-97ED-B8B3E9236DF0}" srcOrd="1" destOrd="0" presId="urn:microsoft.com/office/officeart/2005/8/layout/hierarchy6"/>
    <dgm:cxn modelId="{96B44EBC-2B2A-0D49-94FB-AE167F22054F}" type="presOf" srcId="{111EE8C0-74D1-CB41-88D5-95C86453900F}" destId="{648F6E14-9029-A341-97C6-09DD191373CE}" srcOrd="0" destOrd="0" presId="urn:microsoft.com/office/officeart/2005/8/layout/hierarchy6"/>
    <dgm:cxn modelId="{8D976DD0-7E5B-2740-A746-320976DAAAAE}" type="presOf" srcId="{DF8F0B0C-C01C-6D4F-8C5A-BF13D9F3B28F}" destId="{2EC605A0-071B-BF49-9B13-4B37F5DE4269}" srcOrd="0" destOrd="0" presId="urn:microsoft.com/office/officeart/2005/8/layout/hierarchy6"/>
    <dgm:cxn modelId="{51EAD5EA-80A8-3C42-A791-25D1D61C4DA8}" type="presOf" srcId="{BE8682B5-7F20-794B-B4E4-7A6D905A1058}" destId="{0DECF8F4-BAE1-3B4F-BCA2-91590D9CCD46}" srcOrd="1" destOrd="0" presId="urn:microsoft.com/office/officeart/2005/8/layout/hierarchy6"/>
    <dgm:cxn modelId="{035B45EF-37BF-8443-B673-A711FE8D4059}" type="presOf" srcId="{5DD5E9CD-4830-3E45-ADAA-EA098C9EB28F}" destId="{6CE1900B-5924-2840-B0C9-46BBDC2BBC66}" srcOrd="0" destOrd="0" presId="urn:microsoft.com/office/officeart/2005/8/layout/hierarchy6"/>
    <dgm:cxn modelId="{1EA912F0-D8CB-674F-BD71-FB471F908FE5}" type="presOf" srcId="{1F43D7FC-4CE3-9E46-9522-9AC4AA71BDE0}" destId="{E41BDE68-1B42-7E45-B9CF-E105900B093F}" srcOrd="0" destOrd="0" presId="urn:microsoft.com/office/officeart/2005/8/layout/hierarchy6"/>
    <dgm:cxn modelId="{572B9F97-7019-1141-A573-4D0794B33D89}" type="presParOf" srcId="{E41BDE68-1B42-7E45-B9CF-E105900B093F}" destId="{E55B820B-555E-6649-9CE8-AD6CD37EFA3E}" srcOrd="0" destOrd="0" presId="urn:microsoft.com/office/officeart/2005/8/layout/hierarchy6"/>
    <dgm:cxn modelId="{18EE661C-B782-3B40-A887-7FAEC43E4600}" type="presParOf" srcId="{E55B820B-555E-6649-9CE8-AD6CD37EFA3E}" destId="{4161EB83-3FA5-2C46-A180-67313F09083C}" srcOrd="0" destOrd="0" presId="urn:microsoft.com/office/officeart/2005/8/layout/hierarchy6"/>
    <dgm:cxn modelId="{44449496-3E6F-7744-9540-6EA9848D2A72}" type="presParOf" srcId="{E55B820B-555E-6649-9CE8-AD6CD37EFA3E}" destId="{CB40ED33-CDE9-A24F-9315-34C3B633DCEF}" srcOrd="1" destOrd="0" presId="urn:microsoft.com/office/officeart/2005/8/layout/hierarchy6"/>
    <dgm:cxn modelId="{AE232B81-2FA2-1E4F-9075-71F096A5F375}" type="presParOf" srcId="{CB40ED33-CDE9-A24F-9315-34C3B633DCEF}" destId="{9B71C4A0-5950-7748-9A24-198AAC399800}" srcOrd="0" destOrd="0" presId="urn:microsoft.com/office/officeart/2005/8/layout/hierarchy6"/>
    <dgm:cxn modelId="{A71118BF-9C01-A64D-B15D-02F95039DC24}" type="presParOf" srcId="{9B71C4A0-5950-7748-9A24-198AAC399800}" destId="{648F6E14-9029-A341-97C6-09DD191373CE}" srcOrd="0" destOrd="0" presId="urn:microsoft.com/office/officeart/2005/8/layout/hierarchy6"/>
    <dgm:cxn modelId="{A3F151F9-7571-CD4C-9A9D-8A9A472010F4}" type="presParOf" srcId="{9B71C4A0-5950-7748-9A24-198AAC399800}" destId="{A6330FC6-BEB2-D24C-B918-82ECEADA25AE}" srcOrd="1" destOrd="0" presId="urn:microsoft.com/office/officeart/2005/8/layout/hierarchy6"/>
    <dgm:cxn modelId="{DC13001C-F7EC-8449-AABB-45322609A4E0}" type="presParOf" srcId="{A6330FC6-BEB2-D24C-B918-82ECEADA25AE}" destId="{C680806A-3BEB-4E4C-9383-4ACAD710FE66}" srcOrd="0" destOrd="0" presId="urn:microsoft.com/office/officeart/2005/8/layout/hierarchy6"/>
    <dgm:cxn modelId="{1E0345D9-C516-2B40-AAC9-8EB617178E47}" type="presParOf" srcId="{A6330FC6-BEB2-D24C-B918-82ECEADA25AE}" destId="{0CE107E8-CBDE-D849-9B26-443CD69AF0E9}" srcOrd="1" destOrd="0" presId="urn:microsoft.com/office/officeart/2005/8/layout/hierarchy6"/>
    <dgm:cxn modelId="{F3F5185C-EE3B-9D47-B51F-1EBAF588F497}" type="presParOf" srcId="{0CE107E8-CBDE-D849-9B26-443CD69AF0E9}" destId="{4095B459-FAC0-384F-B6E0-7BDEA707792F}" srcOrd="0" destOrd="0" presId="urn:microsoft.com/office/officeart/2005/8/layout/hierarchy6"/>
    <dgm:cxn modelId="{E9638427-CDBA-4643-A4C4-ACDE93FC5B1C}" type="presParOf" srcId="{0CE107E8-CBDE-D849-9B26-443CD69AF0E9}" destId="{0EFF65EB-ECA6-F342-9855-A931A5D07D71}" srcOrd="1" destOrd="0" presId="urn:microsoft.com/office/officeart/2005/8/layout/hierarchy6"/>
    <dgm:cxn modelId="{13CC1F9D-468B-EF40-9FF7-CEEDB616B79A}" type="presParOf" srcId="{0EFF65EB-ECA6-F342-9855-A931A5D07D71}" destId="{15778B33-81FF-A543-B11B-C42019AF4D7A}" srcOrd="0" destOrd="0" presId="urn:microsoft.com/office/officeart/2005/8/layout/hierarchy6"/>
    <dgm:cxn modelId="{3630B2C2-161F-5F4C-9B01-D77C1AAAB617}" type="presParOf" srcId="{0EFF65EB-ECA6-F342-9855-A931A5D07D71}" destId="{B5E93861-0C5C-9E45-A3EC-BE13D3139953}" srcOrd="1" destOrd="0" presId="urn:microsoft.com/office/officeart/2005/8/layout/hierarchy6"/>
    <dgm:cxn modelId="{670D0827-D8B8-594F-9FA0-503D282C7010}" type="presParOf" srcId="{B5E93861-0C5C-9E45-A3EC-BE13D3139953}" destId="{6CE1900B-5924-2840-B0C9-46BBDC2BBC66}" srcOrd="0" destOrd="0" presId="urn:microsoft.com/office/officeart/2005/8/layout/hierarchy6"/>
    <dgm:cxn modelId="{2AD261BF-DEF9-7641-9642-F6DFD09DE08B}" type="presParOf" srcId="{B5E93861-0C5C-9E45-A3EC-BE13D3139953}" destId="{A9E642ED-1645-6E4F-A6B1-97202ACBB48C}" srcOrd="1" destOrd="0" presId="urn:microsoft.com/office/officeart/2005/8/layout/hierarchy6"/>
    <dgm:cxn modelId="{C2D55FC6-A1BA-B74E-99A6-C66FE454EA5B}" type="presParOf" srcId="{0EFF65EB-ECA6-F342-9855-A931A5D07D71}" destId="{2EC605A0-071B-BF49-9B13-4B37F5DE4269}" srcOrd="2" destOrd="0" presId="urn:microsoft.com/office/officeart/2005/8/layout/hierarchy6"/>
    <dgm:cxn modelId="{347435CD-844E-3C40-A4B1-91B8E4254A95}" type="presParOf" srcId="{0EFF65EB-ECA6-F342-9855-A931A5D07D71}" destId="{EE7DD01A-ECCB-534A-91F6-7B13F2E3F114}" srcOrd="3" destOrd="0" presId="urn:microsoft.com/office/officeart/2005/8/layout/hierarchy6"/>
    <dgm:cxn modelId="{2F27EB6E-79F5-8E4B-A21D-C4D3075D3FB3}" type="presParOf" srcId="{EE7DD01A-ECCB-534A-91F6-7B13F2E3F114}" destId="{C24B8473-4674-4E4E-9664-06A19FF433F6}" srcOrd="0" destOrd="0" presId="urn:microsoft.com/office/officeart/2005/8/layout/hierarchy6"/>
    <dgm:cxn modelId="{5E89EC22-B1E7-434B-8B57-2758FC5C889A}" type="presParOf" srcId="{EE7DD01A-ECCB-534A-91F6-7B13F2E3F114}" destId="{B48885BE-5A3D-C741-81FD-ADE880A7373B}" srcOrd="1" destOrd="0" presId="urn:microsoft.com/office/officeart/2005/8/layout/hierarchy6"/>
    <dgm:cxn modelId="{711DA867-2662-064B-821F-B6952A10676F}" type="presParOf" srcId="{A6330FC6-BEB2-D24C-B918-82ECEADA25AE}" destId="{9057CBFB-BD8B-4A4B-8DF3-D2940A06524A}" srcOrd="2" destOrd="0" presId="urn:microsoft.com/office/officeart/2005/8/layout/hierarchy6"/>
    <dgm:cxn modelId="{A6EB6797-13ED-9049-A088-FB5E51022FA9}" type="presParOf" srcId="{A6330FC6-BEB2-D24C-B918-82ECEADA25AE}" destId="{50CF1202-C582-5C4A-BEC0-69F38B47BC16}" srcOrd="3" destOrd="0" presId="urn:microsoft.com/office/officeart/2005/8/layout/hierarchy6"/>
    <dgm:cxn modelId="{687DF5FB-C717-1146-BD8E-D8FF0F955D29}" type="presParOf" srcId="{50CF1202-C582-5C4A-BEC0-69F38B47BC16}" destId="{B8354BA6-D7BE-DE41-A939-28E3A6EA5C2F}" srcOrd="0" destOrd="0" presId="urn:microsoft.com/office/officeart/2005/8/layout/hierarchy6"/>
    <dgm:cxn modelId="{8B3BD0F2-3244-3049-8913-F1DB019A48BA}" type="presParOf" srcId="{50CF1202-C582-5C4A-BEC0-69F38B47BC16}" destId="{FCA4DDF4-D396-2043-82CD-C14DA924971B}" srcOrd="1" destOrd="0" presId="urn:microsoft.com/office/officeart/2005/8/layout/hierarchy6"/>
    <dgm:cxn modelId="{82134872-1FED-BB43-8647-304DBF428823}" type="presParOf" srcId="{FCA4DDF4-D396-2043-82CD-C14DA924971B}" destId="{7772EF6E-C730-7042-B474-D40444552845}" srcOrd="0" destOrd="0" presId="urn:microsoft.com/office/officeart/2005/8/layout/hierarchy6"/>
    <dgm:cxn modelId="{525A1F25-254D-0A4E-93EC-3AA90593408A}" type="presParOf" srcId="{FCA4DDF4-D396-2043-82CD-C14DA924971B}" destId="{4C2DA516-15A4-AA45-9054-7E6D6051E2CC}" srcOrd="1" destOrd="0" presId="urn:microsoft.com/office/officeart/2005/8/layout/hierarchy6"/>
    <dgm:cxn modelId="{C4665D4B-D570-9A45-B884-0F8701C2BF5E}" type="presParOf" srcId="{4C2DA516-15A4-AA45-9054-7E6D6051E2CC}" destId="{60DB211B-A990-6F46-8706-82C507220B26}" srcOrd="0" destOrd="0" presId="urn:microsoft.com/office/officeart/2005/8/layout/hierarchy6"/>
    <dgm:cxn modelId="{4D88DE44-B199-D44F-AC21-5A8E794B3C7E}" type="presParOf" srcId="{4C2DA516-15A4-AA45-9054-7E6D6051E2CC}" destId="{8DA41737-44A7-ED41-9316-BFC4AA6A5446}" srcOrd="1" destOrd="0" presId="urn:microsoft.com/office/officeart/2005/8/layout/hierarchy6"/>
    <dgm:cxn modelId="{8D581F60-5CD8-0144-999D-135E53463FB1}" type="presParOf" srcId="{E41BDE68-1B42-7E45-B9CF-E105900B093F}" destId="{1A597404-A4AD-C743-9D48-7B35FDE9B013}" srcOrd="1" destOrd="0" presId="urn:microsoft.com/office/officeart/2005/8/layout/hierarchy6"/>
    <dgm:cxn modelId="{9E44400D-DC52-344D-A7CD-C178E78CC250}" type="presParOf" srcId="{1A597404-A4AD-C743-9D48-7B35FDE9B013}" destId="{95A42688-5E24-4840-9C38-7FC51C679898}" srcOrd="0" destOrd="0" presId="urn:microsoft.com/office/officeart/2005/8/layout/hierarchy6"/>
    <dgm:cxn modelId="{D429197D-EF45-FF42-A7C0-1759C2975BCE}" type="presParOf" srcId="{95A42688-5E24-4840-9C38-7FC51C679898}" destId="{D37D04B5-058A-C446-9151-1ABF0454CFC6}" srcOrd="0" destOrd="0" presId="urn:microsoft.com/office/officeart/2005/8/layout/hierarchy6"/>
    <dgm:cxn modelId="{15FD5817-9063-9449-B314-71D5BA33FBEE}" type="presParOf" srcId="{95A42688-5E24-4840-9C38-7FC51C679898}" destId="{E8DF11D1-ACF3-7D4C-97ED-B8B3E9236DF0}" srcOrd="1" destOrd="0" presId="urn:microsoft.com/office/officeart/2005/8/layout/hierarchy6"/>
    <dgm:cxn modelId="{04632D2F-2255-1641-ADCD-329E70F15482}" type="presParOf" srcId="{1A597404-A4AD-C743-9D48-7B35FDE9B013}" destId="{4AE6FB62-8981-6D46-8823-90FAA85F778C}" srcOrd="1" destOrd="0" presId="urn:microsoft.com/office/officeart/2005/8/layout/hierarchy6"/>
    <dgm:cxn modelId="{7A41EAD5-EAC0-A24D-8AC9-3726EDE3DB7A}" type="presParOf" srcId="{4AE6FB62-8981-6D46-8823-90FAA85F778C}" destId="{35ED1DF1-0BF0-304E-BA94-ABB2A82B180B}" srcOrd="0" destOrd="0" presId="urn:microsoft.com/office/officeart/2005/8/layout/hierarchy6"/>
    <dgm:cxn modelId="{0674C0E7-1C88-C34E-A74E-913964176823}" type="presParOf" srcId="{1A597404-A4AD-C743-9D48-7B35FDE9B013}" destId="{A3F6C908-CF44-7242-AD6A-3AE9F76C9ADE}" srcOrd="2" destOrd="0" presId="urn:microsoft.com/office/officeart/2005/8/layout/hierarchy6"/>
    <dgm:cxn modelId="{E9DFB2AD-430D-324D-91A7-E3D3EDE1F0DB}" type="presParOf" srcId="{A3F6C908-CF44-7242-AD6A-3AE9F76C9ADE}" destId="{81A8985A-B2C3-0B44-BD92-B4180E303FE3}" srcOrd="0" destOrd="0" presId="urn:microsoft.com/office/officeart/2005/8/layout/hierarchy6"/>
    <dgm:cxn modelId="{512C6988-377A-9D44-B6A8-7DE61B41C5B6}" type="presParOf" srcId="{A3F6C908-CF44-7242-AD6A-3AE9F76C9ADE}" destId="{0DECF8F4-BAE1-3B4F-BCA2-91590D9CCD46}" srcOrd="1" destOrd="0" presId="urn:microsoft.com/office/officeart/2005/8/layout/hierarchy6"/>
    <dgm:cxn modelId="{6F88F43B-72D1-1C40-BA5E-694560E75851}" type="presParOf" srcId="{1A597404-A4AD-C743-9D48-7B35FDE9B013}" destId="{548159B3-A199-5042-BF07-289E79F3ADD2}" srcOrd="3" destOrd="0" presId="urn:microsoft.com/office/officeart/2005/8/layout/hierarchy6"/>
    <dgm:cxn modelId="{3DB71FB4-8A94-FE40-B1C3-3789B78F4C67}" type="presParOf" srcId="{548159B3-A199-5042-BF07-289E79F3ADD2}" destId="{672A158F-A5EC-A44C-AE78-6F9FED36F604}" srcOrd="0" destOrd="0" presId="urn:microsoft.com/office/officeart/2005/8/layout/hierarchy6"/>
    <dgm:cxn modelId="{91424DA2-0A68-E741-B2CA-CE4DB2B3F845}" type="presParOf" srcId="{1A597404-A4AD-C743-9D48-7B35FDE9B013}" destId="{307D2FF3-11A7-9B4A-8538-B091A5F52C29}" srcOrd="4" destOrd="0" presId="urn:microsoft.com/office/officeart/2005/8/layout/hierarchy6"/>
    <dgm:cxn modelId="{BAF5E7AE-14DA-D945-A582-289A88EF21A1}" type="presParOf" srcId="{307D2FF3-11A7-9B4A-8538-B091A5F52C29}" destId="{8D972944-ED4E-CA45-BAA9-5BA781B5E7B1}" srcOrd="0" destOrd="0" presId="urn:microsoft.com/office/officeart/2005/8/layout/hierarchy6"/>
    <dgm:cxn modelId="{5377331B-B4A4-E541-9774-F5508B52177C}" type="presParOf" srcId="{307D2FF3-11A7-9B4A-8538-B091A5F52C29}" destId="{357F1C62-FEBE-404A-949E-F62AACE8D63E}" srcOrd="1" destOrd="0" presId="urn:microsoft.com/office/officeart/2005/8/layout/hierarchy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58518-2FC2-AF4D-96C5-CA1AC82167E0}">
      <dsp:nvSpPr>
        <dsp:cNvPr id="0" name=""/>
        <dsp:cNvSpPr/>
      </dsp:nvSpPr>
      <dsp:spPr>
        <a:xfrm>
          <a:off x="3793066" y="2438400"/>
          <a:ext cx="2980266" cy="2980266"/>
        </a:xfrm>
        <a:prstGeom prst="gear9">
          <a:avLst/>
        </a:prstGeom>
        <a:solidFill>
          <a:schemeClr val="bg1">
            <a:lumMod val="7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Policymakers</a:t>
          </a:r>
        </a:p>
      </dsp:txBody>
      <dsp:txXfrm>
        <a:off x="4392232" y="3136513"/>
        <a:ext cx="1781934" cy="1531918"/>
      </dsp:txXfrm>
    </dsp:sp>
    <dsp:sp modelId="{96051D1D-60FD-4940-B19A-C0C3821DB1A9}">
      <dsp:nvSpPr>
        <dsp:cNvPr id="0" name=""/>
        <dsp:cNvSpPr/>
      </dsp:nvSpPr>
      <dsp:spPr>
        <a:xfrm>
          <a:off x="2059093" y="1733973"/>
          <a:ext cx="2167466" cy="2167466"/>
        </a:xfrm>
        <a:prstGeom prst="gear6">
          <a:avLst/>
        </a:prstGeom>
        <a:solidFill>
          <a:schemeClr val="bg1">
            <a:lumMod val="85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End-users / Warfighters</a:t>
          </a:r>
        </a:p>
      </dsp:txBody>
      <dsp:txXfrm>
        <a:off x="2604759" y="2282937"/>
        <a:ext cx="1076134" cy="1069538"/>
      </dsp:txXfrm>
    </dsp:sp>
    <dsp:sp modelId="{FD6DEA08-8C56-454E-93D9-B6178538C84C}">
      <dsp:nvSpPr>
        <dsp:cNvPr id="0" name=""/>
        <dsp:cNvSpPr/>
      </dsp:nvSpPr>
      <dsp:spPr>
        <a:xfrm rot="20700000">
          <a:off x="3273095" y="238642"/>
          <a:ext cx="2123675" cy="2123675"/>
        </a:xfrm>
        <a:prstGeom prst="gear6">
          <a:avLst/>
        </a:prstGeom>
        <a:solidFill>
          <a:schemeClr val="bg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Buyers / Acquisitions Professionals</a:t>
          </a:r>
        </a:p>
      </dsp:txBody>
      <dsp:txXfrm rot="-20700000">
        <a:off x="3738879" y="704426"/>
        <a:ext cx="1192106" cy="1192106"/>
      </dsp:txXfrm>
    </dsp:sp>
    <dsp:sp modelId="{1509670C-E244-C640-95A6-478D04CC08BE}">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E2104A-6E58-E146-9123-0D7867266BCF}">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70D2E8-8DE2-2B48-900A-FEE69BFC1834}">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72944-ED4E-CA45-BAA9-5BA781B5E7B1}">
      <dsp:nvSpPr>
        <dsp:cNvPr id="0" name=""/>
        <dsp:cNvSpPr/>
      </dsp:nvSpPr>
      <dsp:spPr>
        <a:xfrm>
          <a:off x="0" y="3362356"/>
          <a:ext cx="7526337" cy="1136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Products or Projects</a:t>
          </a:r>
        </a:p>
      </dsp:txBody>
      <dsp:txXfrm>
        <a:off x="0" y="3362356"/>
        <a:ext cx="2257901" cy="1136300"/>
      </dsp:txXfrm>
    </dsp:sp>
    <dsp:sp modelId="{81A8985A-B2C3-0B44-BD92-B4180E303FE3}">
      <dsp:nvSpPr>
        <dsp:cNvPr id="0" name=""/>
        <dsp:cNvSpPr/>
      </dsp:nvSpPr>
      <dsp:spPr>
        <a:xfrm>
          <a:off x="0" y="2036672"/>
          <a:ext cx="7526337" cy="1136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Programs or Projects</a:t>
          </a:r>
        </a:p>
      </dsp:txBody>
      <dsp:txXfrm>
        <a:off x="0" y="2036672"/>
        <a:ext cx="2257901" cy="1136300"/>
      </dsp:txXfrm>
    </dsp:sp>
    <dsp:sp modelId="{D37D04B5-058A-C446-9151-1ABF0454CFC6}">
      <dsp:nvSpPr>
        <dsp:cNvPr id="0" name=""/>
        <dsp:cNvSpPr/>
      </dsp:nvSpPr>
      <dsp:spPr>
        <a:xfrm>
          <a:off x="0" y="710988"/>
          <a:ext cx="7526337" cy="11363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t>MDAP Portfolios</a:t>
          </a:r>
        </a:p>
      </dsp:txBody>
      <dsp:txXfrm>
        <a:off x="0" y="710988"/>
        <a:ext cx="2257901" cy="1136300"/>
      </dsp:txXfrm>
    </dsp:sp>
    <dsp:sp modelId="{648F6E14-9029-A341-97C6-09DD191373CE}">
      <dsp:nvSpPr>
        <dsp:cNvPr id="0" name=""/>
        <dsp:cNvSpPr/>
      </dsp:nvSpPr>
      <dsp:spPr>
        <a:xfrm>
          <a:off x="4568289" y="805680"/>
          <a:ext cx="1420375" cy="946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PEO</a:t>
          </a:r>
        </a:p>
      </dsp:txBody>
      <dsp:txXfrm>
        <a:off x="4596023" y="833414"/>
        <a:ext cx="1364907" cy="891449"/>
      </dsp:txXfrm>
    </dsp:sp>
    <dsp:sp modelId="{C680806A-3BEB-4E4C-9383-4ACAD710FE66}">
      <dsp:nvSpPr>
        <dsp:cNvPr id="0" name=""/>
        <dsp:cNvSpPr/>
      </dsp:nvSpPr>
      <dsp:spPr>
        <a:xfrm>
          <a:off x="3893611" y="1752597"/>
          <a:ext cx="1384866" cy="378766"/>
        </a:xfrm>
        <a:custGeom>
          <a:avLst/>
          <a:gdLst/>
          <a:ahLst/>
          <a:cxnLst/>
          <a:rect l="0" t="0" r="0" b="0"/>
          <a:pathLst>
            <a:path>
              <a:moveTo>
                <a:pt x="1384866" y="0"/>
              </a:moveTo>
              <a:lnTo>
                <a:pt x="1384866" y="189383"/>
              </a:lnTo>
              <a:lnTo>
                <a:pt x="0" y="189383"/>
              </a:lnTo>
              <a:lnTo>
                <a:pt x="0" y="3787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95B459-FAC0-384F-B6E0-7BDEA707792F}">
      <dsp:nvSpPr>
        <dsp:cNvPr id="0" name=""/>
        <dsp:cNvSpPr/>
      </dsp:nvSpPr>
      <dsp:spPr>
        <a:xfrm>
          <a:off x="3183423" y="2131363"/>
          <a:ext cx="1420375" cy="946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PM</a:t>
          </a:r>
        </a:p>
      </dsp:txBody>
      <dsp:txXfrm>
        <a:off x="3211157" y="2159097"/>
        <a:ext cx="1364907" cy="891449"/>
      </dsp:txXfrm>
    </dsp:sp>
    <dsp:sp modelId="{15778B33-81FF-A543-B11B-C42019AF4D7A}">
      <dsp:nvSpPr>
        <dsp:cNvPr id="0" name=""/>
        <dsp:cNvSpPr/>
      </dsp:nvSpPr>
      <dsp:spPr>
        <a:xfrm>
          <a:off x="2970367" y="3078281"/>
          <a:ext cx="923244" cy="378766"/>
        </a:xfrm>
        <a:custGeom>
          <a:avLst/>
          <a:gdLst/>
          <a:ahLst/>
          <a:cxnLst/>
          <a:rect l="0" t="0" r="0" b="0"/>
          <a:pathLst>
            <a:path>
              <a:moveTo>
                <a:pt x="923244" y="0"/>
              </a:moveTo>
              <a:lnTo>
                <a:pt x="923244" y="189383"/>
              </a:lnTo>
              <a:lnTo>
                <a:pt x="0" y="189383"/>
              </a:lnTo>
              <a:lnTo>
                <a:pt x="0" y="378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E1900B-5924-2840-B0C9-46BBDC2BBC66}">
      <dsp:nvSpPr>
        <dsp:cNvPr id="0" name=""/>
        <dsp:cNvSpPr/>
      </dsp:nvSpPr>
      <dsp:spPr>
        <a:xfrm>
          <a:off x="2260179" y="3457047"/>
          <a:ext cx="1420375" cy="946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err="1"/>
            <a:t>PdM</a:t>
          </a:r>
          <a:endParaRPr lang="en-US" sz="4100" kern="1200" dirty="0"/>
        </a:p>
      </dsp:txBody>
      <dsp:txXfrm>
        <a:off x="2287913" y="3484781"/>
        <a:ext cx="1364907" cy="891449"/>
      </dsp:txXfrm>
    </dsp:sp>
    <dsp:sp modelId="{2EC605A0-071B-BF49-9B13-4B37F5DE4269}">
      <dsp:nvSpPr>
        <dsp:cNvPr id="0" name=""/>
        <dsp:cNvSpPr/>
      </dsp:nvSpPr>
      <dsp:spPr>
        <a:xfrm>
          <a:off x="3893611" y="3078281"/>
          <a:ext cx="923244" cy="378766"/>
        </a:xfrm>
        <a:custGeom>
          <a:avLst/>
          <a:gdLst/>
          <a:ahLst/>
          <a:cxnLst/>
          <a:rect l="0" t="0" r="0" b="0"/>
          <a:pathLst>
            <a:path>
              <a:moveTo>
                <a:pt x="0" y="0"/>
              </a:moveTo>
              <a:lnTo>
                <a:pt x="0" y="189383"/>
              </a:lnTo>
              <a:lnTo>
                <a:pt x="923244" y="189383"/>
              </a:lnTo>
              <a:lnTo>
                <a:pt x="923244" y="378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4B8473-4674-4E4E-9664-06A19FF433F6}">
      <dsp:nvSpPr>
        <dsp:cNvPr id="0" name=""/>
        <dsp:cNvSpPr/>
      </dsp:nvSpPr>
      <dsp:spPr>
        <a:xfrm>
          <a:off x="4106667" y="3457047"/>
          <a:ext cx="1420375" cy="946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err="1"/>
            <a:t>PdM</a:t>
          </a:r>
          <a:endParaRPr lang="en-US" sz="4100" kern="1200" dirty="0"/>
        </a:p>
      </dsp:txBody>
      <dsp:txXfrm>
        <a:off x="4134401" y="3484781"/>
        <a:ext cx="1364907" cy="891449"/>
      </dsp:txXfrm>
    </dsp:sp>
    <dsp:sp modelId="{9057CBFB-BD8B-4A4B-8DF3-D2940A06524A}">
      <dsp:nvSpPr>
        <dsp:cNvPr id="0" name=""/>
        <dsp:cNvSpPr/>
      </dsp:nvSpPr>
      <dsp:spPr>
        <a:xfrm>
          <a:off x="5278477" y="1752597"/>
          <a:ext cx="1384866" cy="378766"/>
        </a:xfrm>
        <a:custGeom>
          <a:avLst/>
          <a:gdLst/>
          <a:ahLst/>
          <a:cxnLst/>
          <a:rect l="0" t="0" r="0" b="0"/>
          <a:pathLst>
            <a:path>
              <a:moveTo>
                <a:pt x="0" y="0"/>
              </a:moveTo>
              <a:lnTo>
                <a:pt x="0" y="189383"/>
              </a:lnTo>
              <a:lnTo>
                <a:pt x="1384866" y="189383"/>
              </a:lnTo>
              <a:lnTo>
                <a:pt x="1384866" y="37876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54BA6-D7BE-DE41-A939-28E3A6EA5C2F}">
      <dsp:nvSpPr>
        <dsp:cNvPr id="0" name=""/>
        <dsp:cNvSpPr/>
      </dsp:nvSpPr>
      <dsp:spPr>
        <a:xfrm>
          <a:off x="5953156" y="2131363"/>
          <a:ext cx="1420375" cy="946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PM</a:t>
          </a:r>
        </a:p>
      </dsp:txBody>
      <dsp:txXfrm>
        <a:off x="5980890" y="2159097"/>
        <a:ext cx="1364907" cy="891449"/>
      </dsp:txXfrm>
    </dsp:sp>
    <dsp:sp modelId="{7772EF6E-C730-7042-B474-D40444552845}">
      <dsp:nvSpPr>
        <dsp:cNvPr id="0" name=""/>
        <dsp:cNvSpPr/>
      </dsp:nvSpPr>
      <dsp:spPr>
        <a:xfrm>
          <a:off x="6617623" y="3078281"/>
          <a:ext cx="91440" cy="378766"/>
        </a:xfrm>
        <a:custGeom>
          <a:avLst/>
          <a:gdLst/>
          <a:ahLst/>
          <a:cxnLst/>
          <a:rect l="0" t="0" r="0" b="0"/>
          <a:pathLst>
            <a:path>
              <a:moveTo>
                <a:pt x="45720" y="0"/>
              </a:moveTo>
              <a:lnTo>
                <a:pt x="45720" y="37876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DB211B-A990-6F46-8706-82C507220B26}">
      <dsp:nvSpPr>
        <dsp:cNvPr id="0" name=""/>
        <dsp:cNvSpPr/>
      </dsp:nvSpPr>
      <dsp:spPr>
        <a:xfrm>
          <a:off x="5953156" y="3457047"/>
          <a:ext cx="1420375" cy="946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err="1"/>
            <a:t>PdM</a:t>
          </a:r>
          <a:endParaRPr lang="en-US" sz="4100" kern="1200" dirty="0"/>
        </a:p>
      </dsp:txBody>
      <dsp:txXfrm>
        <a:off x="5980890" y="3484781"/>
        <a:ext cx="1364907" cy="891449"/>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381C5-D4EC-4D1C-9966-66FED63BFFBB}" type="datetimeFigureOut">
              <a:rPr lang="en-US" smtClean="0"/>
              <a:t>1/18/22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532ECC-F577-4EDA-A258-789EDA72AB04}" type="slidenum">
              <a:rPr lang="en-US" smtClean="0"/>
              <a:t>‹#›</a:t>
            </a:fld>
            <a:endParaRPr lang="en-US"/>
          </a:p>
        </p:txBody>
      </p:sp>
    </p:spTree>
    <p:extLst>
      <p:ext uri="{BB962C8B-B14F-4D97-AF65-F5344CB8AC3E}">
        <p14:creationId xmlns:p14="http://schemas.microsoft.com/office/powerpoint/2010/main" val="1303409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90a6125da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990a6125da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09b7c971fd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09b7c971fd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6509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990a6125da_2_7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g990a6125da_2_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9174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2FFB6-33BF-44F2-81E0-04C3A29412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E72C03-9507-4AF6-8D91-9E3DB4ABA2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6EE440-7A09-4699-87D0-E3F831D11638}"/>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5" name="Footer Placeholder 4">
            <a:extLst>
              <a:ext uri="{FF2B5EF4-FFF2-40B4-BE49-F238E27FC236}">
                <a16:creationId xmlns:a16="http://schemas.microsoft.com/office/drawing/2014/main" id="{2301AEB7-736D-4426-9095-1E55B77892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449AF-A295-471F-BC9D-F2DE177BE59A}"/>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80916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D1E46-4FFD-42B9-8D74-3FE3F32DBA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85A1DE-8270-4909-814E-EF59F6FC65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6D58A-2DDB-49D7-8FD6-DFB7040E98AB}"/>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5" name="Footer Placeholder 4">
            <a:extLst>
              <a:ext uri="{FF2B5EF4-FFF2-40B4-BE49-F238E27FC236}">
                <a16:creationId xmlns:a16="http://schemas.microsoft.com/office/drawing/2014/main" id="{253652E0-8646-4084-821B-708B27C226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2287D-D1C2-4493-9E5C-6910A8C26BBC}"/>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180549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C38EF-285D-4D10-AB37-B5D8FDAC6B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D48F82-BC64-492B-AA9B-F9D21C5AF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1EC68-CC1C-4911-9E7B-481F8C363A51}"/>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5" name="Footer Placeholder 4">
            <a:extLst>
              <a:ext uri="{FF2B5EF4-FFF2-40B4-BE49-F238E27FC236}">
                <a16:creationId xmlns:a16="http://schemas.microsoft.com/office/drawing/2014/main" id="{2C7DB199-36A5-4401-815D-80CFB9480C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07F1-F809-47A0-8FF3-615BCAD7B8F3}"/>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2227337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12192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4"/>
          <p:cNvSpPr txBox="1">
            <a:spLocks noGrp="1"/>
          </p:cNvSpPr>
          <p:nvPr>
            <p:ph type="title"/>
          </p:nvPr>
        </p:nvSpPr>
        <p:spPr>
          <a:xfrm>
            <a:off x="415600" y="546667"/>
            <a:ext cx="11360800" cy="8104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415600" y="1639833"/>
            <a:ext cx="11360800" cy="44520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11280575" y="6201587"/>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66964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D23B2-4173-4D4B-AEF4-8FF2FDA9F3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153956-18A7-4883-A527-F9C2A2E205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2064DC-7A7D-42C1-9276-62A27C30185F}"/>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5" name="Footer Placeholder 4">
            <a:extLst>
              <a:ext uri="{FF2B5EF4-FFF2-40B4-BE49-F238E27FC236}">
                <a16:creationId xmlns:a16="http://schemas.microsoft.com/office/drawing/2014/main" id="{8275C5FA-D900-4FFB-87FB-26CF9A5B3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D6A4F0-0E2A-4614-87E7-440B97F9CCDF}"/>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620881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06438-E0D9-4E6B-A014-14A1A672F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80597C-2D0C-4D59-ACB2-F3A32D11CE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99B47-6F08-4968-B4A0-B3639BF1A184}"/>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5" name="Footer Placeholder 4">
            <a:extLst>
              <a:ext uri="{FF2B5EF4-FFF2-40B4-BE49-F238E27FC236}">
                <a16:creationId xmlns:a16="http://schemas.microsoft.com/office/drawing/2014/main" id="{08379D8C-10C8-45FF-BEFD-1245F99009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3ED6E-1541-42F4-8CB8-A80240D14C60}"/>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186291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1CBAE-FAA0-4AFD-992D-7032F7835C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AA5A58-5EF2-42B9-A050-5E07BD5DE5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612759-B0D1-4E9B-8897-4D8EFB04DF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F2641B-46DA-49D6-A686-ADDEDCCADE39}"/>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6" name="Footer Placeholder 5">
            <a:extLst>
              <a:ext uri="{FF2B5EF4-FFF2-40B4-BE49-F238E27FC236}">
                <a16:creationId xmlns:a16="http://schemas.microsoft.com/office/drawing/2014/main" id="{F8757089-2A68-4C41-A22D-6DB8C46B1A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31BF57-C2B6-4CD7-BD75-98AE9A730EA3}"/>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938142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C0B4-CB35-4E94-A4D2-8DD3248B09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D7216E-A7A3-4A96-9180-7827093D38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1CDC8B-0601-4E8A-B5DE-F0B135011F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C29679-C55F-4DCA-8D81-3DE2B2CDA6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447B40-2E6E-4A33-A7F9-33785D3E21D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9E8923-CA33-433B-B2A0-918DD12B5318}"/>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8" name="Footer Placeholder 7">
            <a:extLst>
              <a:ext uri="{FF2B5EF4-FFF2-40B4-BE49-F238E27FC236}">
                <a16:creationId xmlns:a16="http://schemas.microsoft.com/office/drawing/2014/main" id="{D7F9C563-D745-4F9E-8B45-3EF78310F2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3BEC7D-5365-491D-9F1F-37E2A40D5F29}"/>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352818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60FF-3AD1-4A42-8712-DDB900C351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221B39-214B-480C-9DD6-3A931868FBB9}"/>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4" name="Footer Placeholder 3">
            <a:extLst>
              <a:ext uri="{FF2B5EF4-FFF2-40B4-BE49-F238E27FC236}">
                <a16:creationId xmlns:a16="http://schemas.microsoft.com/office/drawing/2014/main" id="{AE807FE8-372E-4787-850E-DC5B9EC8B7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3E6C8F-FF60-4164-B8E1-2B52329CB6A7}"/>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29045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198CCC-1063-4E3C-BDFD-810FC6EE07FE}"/>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3" name="Footer Placeholder 2">
            <a:extLst>
              <a:ext uri="{FF2B5EF4-FFF2-40B4-BE49-F238E27FC236}">
                <a16:creationId xmlns:a16="http://schemas.microsoft.com/office/drawing/2014/main" id="{756E679F-C0B7-4368-A7D5-D2EDDEFF11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4D89C0-771C-474C-BCB7-E4B8EA3D135C}"/>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2073692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76509-9033-4798-9437-060197669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348630-F382-4422-B6CF-95129BF4D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9557F3-E733-4CE2-BDE4-ABD404172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C6C4C-3F8A-4A4D-995A-5A877470F22E}"/>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6" name="Footer Placeholder 5">
            <a:extLst>
              <a:ext uri="{FF2B5EF4-FFF2-40B4-BE49-F238E27FC236}">
                <a16:creationId xmlns:a16="http://schemas.microsoft.com/office/drawing/2014/main" id="{FAA9BFCE-30F0-478F-B457-0392D66615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AB7E-937E-4E5A-9575-450743F76340}"/>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389168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B408-D2DB-483E-A230-A93A1EE1E9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FA566C-4974-4041-AF09-C5E1B061CE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5E247D-CC31-43CF-8473-8EEA01DE9A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D67B3-7DF8-48A9-B526-541E65EA3F6A}"/>
              </a:ext>
            </a:extLst>
          </p:cNvPr>
          <p:cNvSpPr>
            <a:spLocks noGrp="1"/>
          </p:cNvSpPr>
          <p:nvPr>
            <p:ph type="dt" sz="half" idx="10"/>
          </p:nvPr>
        </p:nvSpPr>
        <p:spPr/>
        <p:txBody>
          <a:bodyPr/>
          <a:lstStyle/>
          <a:p>
            <a:fld id="{C5282AF2-C584-4FA0-B297-D8D287D2A555}" type="datetimeFigureOut">
              <a:rPr lang="en-US" smtClean="0"/>
              <a:t>1/18/22</a:t>
            </a:fld>
            <a:endParaRPr lang="en-US"/>
          </a:p>
        </p:txBody>
      </p:sp>
      <p:sp>
        <p:nvSpPr>
          <p:cNvPr id="6" name="Footer Placeholder 5">
            <a:extLst>
              <a:ext uri="{FF2B5EF4-FFF2-40B4-BE49-F238E27FC236}">
                <a16:creationId xmlns:a16="http://schemas.microsoft.com/office/drawing/2014/main" id="{194F2106-9839-4763-BC2A-5785B98E7E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F606F-B893-4662-AC6C-5F74644E54C6}"/>
              </a:ext>
            </a:extLst>
          </p:cNvPr>
          <p:cNvSpPr>
            <a:spLocks noGrp="1"/>
          </p:cNvSpPr>
          <p:nvPr>
            <p:ph type="sldNum" sz="quarter" idx="12"/>
          </p:nvPr>
        </p:nvSpPr>
        <p:spPr/>
        <p:txBody>
          <a:bodyPr/>
          <a:lstStyle/>
          <a:p>
            <a:fld id="{8590FD60-E3D0-4974-82BC-01F16FAA2AFD}" type="slidenum">
              <a:rPr lang="en-US" smtClean="0"/>
              <a:t>‹#›</a:t>
            </a:fld>
            <a:endParaRPr lang="en-US"/>
          </a:p>
        </p:txBody>
      </p:sp>
    </p:spTree>
    <p:extLst>
      <p:ext uri="{BB962C8B-B14F-4D97-AF65-F5344CB8AC3E}">
        <p14:creationId xmlns:p14="http://schemas.microsoft.com/office/powerpoint/2010/main" val="1779451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0219AD-AC8A-4420-9E02-6D656E7175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EEFEC7-A0AD-43FD-8CA3-DEC147AD2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44700-B644-459E-930F-67FBE5E21A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82AF2-C584-4FA0-B297-D8D287D2A555}" type="datetimeFigureOut">
              <a:rPr lang="en-US" smtClean="0"/>
              <a:t>1/18/22</a:t>
            </a:fld>
            <a:endParaRPr lang="en-US"/>
          </a:p>
        </p:txBody>
      </p:sp>
      <p:sp>
        <p:nvSpPr>
          <p:cNvPr id="5" name="Footer Placeholder 4">
            <a:extLst>
              <a:ext uri="{FF2B5EF4-FFF2-40B4-BE49-F238E27FC236}">
                <a16:creationId xmlns:a16="http://schemas.microsoft.com/office/drawing/2014/main" id="{52876314-1D0A-42BE-B52F-818248BD67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88BAEB-B356-4F09-BC86-A06F70D99D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90FD60-E3D0-4974-82BC-01F16FAA2AFD}" type="slidenum">
              <a:rPr lang="en-US" smtClean="0"/>
              <a:t>‹#›</a:t>
            </a:fld>
            <a:endParaRPr lang="en-US"/>
          </a:p>
        </p:txBody>
      </p:sp>
    </p:spTree>
    <p:extLst>
      <p:ext uri="{BB962C8B-B14F-4D97-AF65-F5344CB8AC3E}">
        <p14:creationId xmlns:p14="http://schemas.microsoft.com/office/powerpoint/2010/main" val="88189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svg"/><Relationship Id="rId7" Type="http://schemas.openxmlformats.org/officeDocument/2006/relationships/diagramLayout" Target="../diagrams/layout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microsoft.com/office/2007/relationships/hdphoto" Target="../media/hdphoto1.wdp"/><Relationship Id="rId10" Type="http://schemas.microsoft.com/office/2007/relationships/diagramDrawing" Target="../diagrams/drawing1.xml"/><Relationship Id="rId4" Type="http://schemas.openxmlformats.org/officeDocument/2006/relationships/image" Target="../media/image5.pn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3.svg"/><Relationship Id="rId7" Type="http://schemas.openxmlformats.org/officeDocument/2006/relationships/diagramLayout" Target="../diagrams/layout2.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microsoft.com/office/2007/relationships/hdphoto" Target="../media/hdphoto1.wdp"/><Relationship Id="rId10" Type="http://schemas.microsoft.com/office/2007/relationships/diagramDrawing" Target="../diagrams/drawing2.xml"/><Relationship Id="rId4" Type="http://schemas.openxmlformats.org/officeDocument/2006/relationships/image" Target="../media/image9.png"/><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https://acqnotes.com/acqnote/tasks/technology-readiness-leve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https://crsreports.congress.gov/product/pdf/IF/IF10553"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mitii.news/DuVToolbox" TargetMode="External"/><Relationship Id="rId5" Type="http://schemas.microsoft.com/office/2007/relationships/hdphoto" Target="../media/hdphoto1.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hyperlink" Target="https://sam.gov/content/home" TargetMode="External"/><Relationship Id="rId13" Type="http://schemas.openxmlformats.org/officeDocument/2006/relationships/hyperlink" Target="https://mitii.news/DuVToolbox" TargetMode="External"/><Relationship Id="rId3" Type="http://schemas.openxmlformats.org/officeDocument/2006/relationships/image" Target="../media/image3.svg"/><Relationship Id="rId7" Type="http://schemas.openxmlformats.org/officeDocument/2006/relationships/hyperlink" Target="http://www.dnb.com/" TargetMode="External"/><Relationship Id="rId12" Type="http://schemas.openxmlformats.org/officeDocument/2006/relationships/hyperlink" Target="https://www.sbir.gov/tutorials/registration-requirements/"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innovation.mit.edu/mission-innovation-program/mission-innovation-program_incubator/where-to-start-applying-to-the-dual-use-ventures-incubator/" TargetMode="External"/><Relationship Id="rId11" Type="http://schemas.openxmlformats.org/officeDocument/2006/relationships/hyperlink" Target="https://www.dodsbirsttr.mil/submissions/login" TargetMode="External"/><Relationship Id="rId5" Type="http://schemas.microsoft.com/office/2007/relationships/hdphoto" Target="../media/hdphoto1.wdp"/><Relationship Id="rId10" Type="http://schemas.openxmlformats.org/officeDocument/2006/relationships/hyperlink" Target="https://www.sbir.gov/registration" TargetMode="External"/><Relationship Id="rId4" Type="http://schemas.openxmlformats.org/officeDocument/2006/relationships/image" Target="../media/image9.png"/><Relationship Id="rId9" Type="http://schemas.openxmlformats.org/officeDocument/2006/relationships/hyperlink" Target="https://www.fedscout.com/registering-in-sam?hsLang=en"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afwerxchallenge.com/" TargetMode="External"/><Relationship Id="rId13" Type="http://schemas.openxmlformats.org/officeDocument/2006/relationships/hyperlink" Target="https://www.peosoldier.army.mil/sep/" TargetMode="External"/><Relationship Id="rId3" Type="http://schemas.openxmlformats.org/officeDocument/2006/relationships/image" Target="../media/image3.svg"/><Relationship Id="rId7" Type="http://schemas.openxmlformats.org/officeDocument/2006/relationships/hyperlink" Target="https://www.dodsbirsttr.mil/submissions/login" TargetMode="External"/><Relationship Id="rId12" Type="http://schemas.openxmlformats.org/officeDocument/2006/relationships/hyperlink" Target="https://www.arl.army.mil/xtechsearch/" TargetMode="External"/><Relationship Id="rId2" Type="http://schemas.openxmlformats.org/officeDocument/2006/relationships/image" Target="../media/image2.png"/><Relationship Id="rId16" Type="http://schemas.openxmlformats.org/officeDocument/2006/relationships/hyperlink" Target="https://mitii.news/DuVToolbox" TargetMode="External"/><Relationship Id="rId1" Type="http://schemas.openxmlformats.org/officeDocument/2006/relationships/slideLayout" Target="../slideLayouts/slideLayout2.xml"/><Relationship Id="rId6" Type="http://schemas.openxmlformats.org/officeDocument/2006/relationships/hyperlink" Target="https://sam.gov/content/home" TargetMode="External"/><Relationship Id="rId11" Type="http://schemas.openxmlformats.org/officeDocument/2006/relationships/hyperlink" Target="https://aal.army/" TargetMode="External"/><Relationship Id="rId5" Type="http://schemas.microsoft.com/office/2007/relationships/hdphoto" Target="../media/hdphoto1.wdp"/><Relationship Id="rId15" Type="http://schemas.openxmlformats.org/officeDocument/2006/relationships/hyperlink" Target="https://www.grants.gov/" TargetMode="External"/><Relationship Id="rId10" Type="http://schemas.openxmlformats.org/officeDocument/2006/relationships/hyperlink" Target="https://www.sbir.gov/sbirsearch/topic/current" TargetMode="External"/><Relationship Id="rId4" Type="http://schemas.openxmlformats.org/officeDocument/2006/relationships/image" Target="../media/image9.png"/><Relationship Id="rId9" Type="http://schemas.openxmlformats.org/officeDocument/2006/relationships/hyperlink" Target="https://www.sofwerx.org/" TargetMode="External"/><Relationship Id="rId14" Type="http://schemas.openxmlformats.org/officeDocument/2006/relationships/hyperlink" Target="https://www.challenge.gov/"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www.health.mil/About-MHS/OASDHA/Defense-Health-Agency/Research-and-Development" TargetMode="External"/><Relationship Id="rId13" Type="http://schemas.openxmlformats.org/officeDocument/2006/relationships/hyperlink" Target="https://techlinkcenter.org/" TargetMode="External"/><Relationship Id="rId3" Type="http://schemas.openxmlformats.org/officeDocument/2006/relationships/image" Target="../media/image3.svg"/><Relationship Id="rId7" Type="http://schemas.openxmlformats.org/officeDocument/2006/relationships/hyperlink" Target="https://aida.mitre.org/ota/existing-ota-consortia/" TargetMode="External"/><Relationship Id="rId12" Type="http://schemas.openxmlformats.org/officeDocument/2006/relationships/hyperlink" Target="https://usaisr.amedd.army.mi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diu.mil/work-with-us/commercial" TargetMode="External"/><Relationship Id="rId11" Type="http://schemas.openxmlformats.org/officeDocument/2006/relationships/hyperlink" Target="https://www.wrair.army.mil/" TargetMode="External"/><Relationship Id="rId5" Type="http://schemas.microsoft.com/office/2007/relationships/hdphoto" Target="../media/hdphoto1.wdp"/><Relationship Id="rId10" Type="http://schemas.openxmlformats.org/officeDocument/2006/relationships/hyperlink" Target="https://cdmrp.army.mil/" TargetMode="External"/><Relationship Id="rId4" Type="http://schemas.openxmlformats.org/officeDocument/2006/relationships/image" Target="../media/image9.png"/><Relationship Id="rId9" Type="http://schemas.openxmlformats.org/officeDocument/2006/relationships/hyperlink" Target="https://mrdc.amedd.army.mil/" TargetMode="External"/><Relationship Id="rId14" Type="http://schemas.openxmlformats.org/officeDocument/2006/relationships/hyperlink" Target="https://mitii.news/DuVToolbox"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darpa.mil/work-with-us/opportunities" TargetMode="External"/><Relationship Id="rId3" Type="http://schemas.openxmlformats.org/officeDocument/2006/relationships/image" Target="../media/image3.svg"/><Relationship Id="rId7" Type="http://schemas.openxmlformats.org/officeDocument/2006/relationships/hyperlink" Target="https://www.secnav.navy.mil/agility/Pages/guide_for_industry_academia.aspx"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dtra.mil/Business/Office-of-Small-Business/" TargetMode="External"/><Relationship Id="rId5" Type="http://schemas.microsoft.com/office/2007/relationships/hdphoto" Target="../media/hdphoto1.wdp"/><Relationship Id="rId10" Type="http://schemas.openxmlformats.org/officeDocument/2006/relationships/hyperlink" Target="https://mitii.news/DuVToolbox" TargetMode="External"/><Relationship Id="rId4" Type="http://schemas.openxmlformats.org/officeDocument/2006/relationships/image" Target="../media/image9.png"/><Relationship Id="rId9" Type="http://schemas.openxmlformats.org/officeDocument/2006/relationships/hyperlink" Target="https://www.jpeocbrnd.osd.mil/Work-With-U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aaf.dau.edu/aaf/contracting-cone/" TargetMode="External"/><Relationship Id="rId3" Type="http://schemas.openxmlformats.org/officeDocument/2006/relationships/image" Target="../media/image3.svg"/><Relationship Id="rId7" Type="http://schemas.openxmlformats.org/officeDocument/2006/relationships/hyperlink" Target="https://aida.mitre.org/ota/"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fedscout.com/the-different-types-of-government-contracts" TargetMode="External"/><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hyperlink" Target="https://mitii.news/DuVToolbox"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sbir.gov/agencies-landing" TargetMode="External"/><Relationship Id="rId3" Type="http://schemas.openxmlformats.org/officeDocument/2006/relationships/image" Target="../media/image3.svg"/><Relationship Id="rId7" Type="http://schemas.openxmlformats.org/officeDocument/2006/relationships/hyperlink" Target="https://www.sbir.gov/sites/default/files/elig_size_compliance_guide.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sbir.gov/about" TargetMode="External"/><Relationship Id="rId5" Type="http://schemas.microsoft.com/office/2007/relationships/hdphoto" Target="../media/hdphoto1.wdp"/><Relationship Id="rId10" Type="http://schemas.openxmlformats.org/officeDocument/2006/relationships/hyperlink" Target="https://mitii.news/DuVToolbox" TargetMode="External"/><Relationship Id="rId4" Type="http://schemas.openxmlformats.org/officeDocument/2006/relationships/image" Target="../media/image9.png"/><Relationship Id="rId9" Type="http://schemas.openxmlformats.org/officeDocument/2006/relationships/hyperlink" Target="https://www.fedscout.com/a-startup-guide-to-sbir"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acqnotes.com/acquisition-index" TargetMode="External"/><Relationship Id="rId13" Type="http://schemas.openxmlformats.org/officeDocument/2006/relationships/hyperlink" Target="https://p1.dso.mil/#/" TargetMode="External"/><Relationship Id="rId3" Type="http://schemas.openxmlformats.org/officeDocument/2006/relationships/image" Target="../media/image3.svg"/><Relationship Id="rId7" Type="http://schemas.openxmlformats.org/officeDocument/2006/relationships/hyperlink" Target="https://www.acquisition.gov/dfars" TargetMode="External"/><Relationship Id="rId12" Type="http://schemas.openxmlformats.org/officeDocument/2006/relationships/hyperlink" Target="https://www.fedramp.gov/"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acquisition.gov/browse/index/far" TargetMode="External"/><Relationship Id="rId11" Type="http://schemas.openxmlformats.org/officeDocument/2006/relationships/hyperlink" Target="https://www.sbir.gov/tutorials/cyber-security/" TargetMode="External"/><Relationship Id="rId5" Type="http://schemas.microsoft.com/office/2007/relationships/hdphoto" Target="../media/hdphoto1.wdp"/><Relationship Id="rId15" Type="http://schemas.openxmlformats.org/officeDocument/2006/relationships/hyperlink" Target="https://mitii.news/DuVToolbox" TargetMode="External"/><Relationship Id="rId10" Type="http://schemas.openxmlformats.org/officeDocument/2006/relationships/hyperlink" Target="https://www.safcn.af.mil/Organizations/CISO-Homepage/Small-Business-Cybersecurity-Information/" TargetMode="External"/><Relationship Id="rId4" Type="http://schemas.openxmlformats.org/officeDocument/2006/relationships/image" Target="../media/image9.png"/><Relationship Id="rId9" Type="http://schemas.openxmlformats.org/officeDocument/2006/relationships/hyperlink" Target="https://acqnotes.com/references" TargetMode="External"/><Relationship Id="rId14" Type="http://schemas.openxmlformats.org/officeDocument/2006/relationships/hyperlink" Target="https://www.nist.gov/standard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fedramp.gov/" TargetMode="External"/><Relationship Id="rId13" Type="http://schemas.openxmlformats.org/officeDocument/2006/relationships/hyperlink" Target="https://mitii.news/DuVToolbox" TargetMode="External"/><Relationship Id="rId3" Type="http://schemas.openxmlformats.org/officeDocument/2006/relationships/image" Target="../media/image3.svg"/><Relationship Id="rId7" Type="http://schemas.openxmlformats.org/officeDocument/2006/relationships/hyperlink" Target="https://www.sbir.gov/tutorials/cyber-security/" TargetMode="External"/><Relationship Id="rId12" Type="http://schemas.openxmlformats.org/officeDocument/2006/relationships/hyperlink" Target="https://www.acq.osd.mil/cmmc/"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safcn.af.mil/Organizations/CISO-Homepage/Small-Business-Cybersecurity-Information/" TargetMode="External"/><Relationship Id="rId11" Type="http://schemas.openxmlformats.org/officeDocument/2006/relationships/hyperlink" Target="https://www.federalregister.gov/documents/2021/11/17/2021-24880/cybersecurity-maturity-model-certification-cmmc-20-updates-and-way-forward" TargetMode="External"/><Relationship Id="rId5" Type="http://schemas.microsoft.com/office/2007/relationships/hdphoto" Target="../media/hdphoto1.wdp"/><Relationship Id="rId10" Type="http://schemas.openxmlformats.org/officeDocument/2006/relationships/hyperlink" Target="https://www.nist.gov/standards" TargetMode="External"/><Relationship Id="rId4" Type="http://schemas.openxmlformats.org/officeDocument/2006/relationships/image" Target="../media/image9.png"/><Relationship Id="rId9" Type="http://schemas.openxmlformats.org/officeDocument/2006/relationships/hyperlink" Target="https://p1.dso.mil/#/"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fedramp.gov/" TargetMode="External"/><Relationship Id="rId13" Type="http://schemas.openxmlformats.org/officeDocument/2006/relationships/hyperlink" Target="https://mitii.news/DuVToolbox" TargetMode="External"/><Relationship Id="rId3" Type="http://schemas.openxmlformats.org/officeDocument/2006/relationships/image" Target="../media/image3.svg"/><Relationship Id="rId7" Type="http://schemas.openxmlformats.org/officeDocument/2006/relationships/hyperlink" Target="https://www.sbir.gov/tutorials/cyber-security/" TargetMode="External"/><Relationship Id="rId12" Type="http://schemas.openxmlformats.org/officeDocument/2006/relationships/hyperlink" Target="https://www.acq.osd.mil/cmmc/"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safcn.af.mil/Organizations/CISO-Homepage/Small-Business-Cybersecurity-Information/" TargetMode="External"/><Relationship Id="rId11" Type="http://schemas.openxmlformats.org/officeDocument/2006/relationships/hyperlink" Target="https://www.federalregister.gov/documents/2021/11/17/2021-24880/cybersecurity-maturity-model-certification-cmmc-20-updates-and-way-forward" TargetMode="External"/><Relationship Id="rId5" Type="http://schemas.microsoft.com/office/2007/relationships/hdphoto" Target="../media/hdphoto1.wdp"/><Relationship Id="rId10" Type="http://schemas.openxmlformats.org/officeDocument/2006/relationships/hyperlink" Target="https://www.nist.gov/standards" TargetMode="External"/><Relationship Id="rId4" Type="http://schemas.openxmlformats.org/officeDocument/2006/relationships/image" Target="../media/image9.png"/><Relationship Id="rId9" Type="http://schemas.openxmlformats.org/officeDocument/2006/relationships/hyperlink" Target="https://p1.dso.mil/#/"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mitii.news/DuVToolbox" TargetMode="External"/><Relationship Id="rId3" Type="http://schemas.openxmlformats.org/officeDocument/2006/relationships/image" Target="../media/image3.svg"/><Relationship Id="rId7" Type="http://schemas.openxmlformats.org/officeDocument/2006/relationships/hyperlink" Target="https://www.sbir.gov/tutorials/data-rights/tutorial-2"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fedscout.com/sbir-ip-for-founders" TargetMode="External"/><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8" Type="http://schemas.openxmlformats.org/officeDocument/2006/relationships/hyperlink" Target="https://www.ecfr.gov/current/title-22/chapter-I/subchapter-M/part-121" TargetMode="External"/><Relationship Id="rId3" Type="http://schemas.openxmlformats.org/officeDocument/2006/relationships/image" Target="../media/image3.svg"/><Relationship Id="rId7" Type="http://schemas.openxmlformats.org/officeDocument/2006/relationships/hyperlink" Target="https://www.pmddtc.state.gov/ddtc_public"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sbir.gov/tutorials/itar/" TargetMode="External"/><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hyperlink" Target="https://mitii.news/DuVToolbox"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mitii.news/DuVToolbox" TargetMode="External"/><Relationship Id="rId3" Type="http://schemas.openxmlformats.org/officeDocument/2006/relationships/image" Target="../media/image3.svg"/><Relationship Id="rId7" Type="http://schemas.openxmlformats.org/officeDocument/2006/relationships/hyperlink" Target="https://www.congress.gov/bill/115th-congress/house-bill/4311"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home.treasury.gov/policy-issues/international/the-committee-on-foreign-investment-in-the-united-states-cfius" TargetMode="External"/><Relationship Id="rId5" Type="http://schemas.microsoft.com/office/2007/relationships/hdphoto" Target="../media/hdphoto1.wdp"/><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openxmlformats.org/officeDocument/2006/relationships/hyperlink" Target="https://dodtrustedcapital.force.com/s/" TargetMode="External"/><Relationship Id="rId13" Type="http://schemas.openxmlformats.org/officeDocument/2006/relationships/hyperlink" Target="https://mitii.news/DuVToolbox" TargetMode="External"/><Relationship Id="rId3" Type="http://schemas.openxmlformats.org/officeDocument/2006/relationships/image" Target="../media/image3.svg"/><Relationship Id="rId7" Type="http://schemas.openxmlformats.org/officeDocument/2006/relationships/hyperlink" Target="https://www.acq.osd.mil/tc/" TargetMode="External"/><Relationship Id="rId12" Type="http://schemas.openxmlformats.org/officeDocument/2006/relationships/hyperlink" Target="https://www.engine.xyz/"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innovation.mit.edu/education-community/blog/?topic=mission-driven-innovation" TargetMode="External"/><Relationship Id="rId11" Type="http://schemas.openxmlformats.org/officeDocument/2006/relationships/hyperlink" Target="https://www.techstars.com/" TargetMode="External"/><Relationship Id="rId5" Type="http://schemas.microsoft.com/office/2007/relationships/hdphoto" Target="../media/hdphoto1.wdp"/><Relationship Id="rId10" Type="http://schemas.openxmlformats.org/officeDocument/2006/relationships/hyperlink" Target="https://www.sba.gov/funding-programs/investment-capital" TargetMode="External"/><Relationship Id="rId4" Type="http://schemas.openxmlformats.org/officeDocument/2006/relationships/image" Target="../media/image9.png"/><Relationship Id="rId9" Type="http://schemas.openxmlformats.org/officeDocument/2006/relationships/hyperlink" Target="https://www.wiley.law/assets/htmldocuments/2021-Gov-Con-SBIR-How-Acquisitions-and-Venture-Capital-Funding-Impact-Eligibility-for-SBIR-Awards.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engine.xyz/" TargetMode="External"/><Relationship Id="rId13" Type="http://schemas.openxmlformats.org/officeDocument/2006/relationships/hyperlink" Target="https://www.nsin.mil/" TargetMode="External"/><Relationship Id="rId3" Type="http://schemas.openxmlformats.org/officeDocument/2006/relationships/image" Target="../media/image3.svg"/><Relationship Id="rId7" Type="http://schemas.openxmlformats.org/officeDocument/2006/relationships/hyperlink" Target="https://www.techstars.com/" TargetMode="External"/><Relationship Id="rId12" Type="http://schemas.openxmlformats.org/officeDocument/2006/relationships/hyperlink" Target="https://www.fedtech.io/" TargetMode="External"/><Relationship Id="rId2" Type="http://schemas.openxmlformats.org/officeDocument/2006/relationships/image" Target="../media/image2.png"/><Relationship Id="rId16" Type="http://schemas.openxmlformats.org/officeDocument/2006/relationships/hyperlink" Target="https://mitii.news/DuVToolbox" TargetMode="External"/><Relationship Id="rId1" Type="http://schemas.openxmlformats.org/officeDocument/2006/relationships/slideLayout" Target="../slideLayouts/slideLayout2.xml"/><Relationship Id="rId6" Type="http://schemas.openxmlformats.org/officeDocument/2006/relationships/hyperlink" Target="https://masschallenge.org/" TargetMode="External"/><Relationship Id="rId11" Type="http://schemas.openxmlformats.org/officeDocument/2006/relationships/hyperlink" Target="https://chainreaction.anl.gov/" TargetMode="External"/><Relationship Id="rId5" Type="http://schemas.microsoft.com/office/2007/relationships/hdphoto" Target="../media/hdphoto1.wdp"/><Relationship Id="rId15" Type="http://schemas.openxmlformats.org/officeDocument/2006/relationships/hyperlink" Target="https://beta.nsf.gov/funding/opportunities/innovation-corps-teams-program" TargetMode="External"/><Relationship Id="rId10" Type="http://schemas.openxmlformats.org/officeDocument/2006/relationships/hyperlink" Target="https://cyclotronroad.lbl.gov/" TargetMode="External"/><Relationship Id="rId4" Type="http://schemas.openxmlformats.org/officeDocument/2006/relationships/image" Target="../media/image9.png"/><Relationship Id="rId9" Type="http://schemas.openxmlformats.org/officeDocument/2006/relationships/hyperlink" Target="https://www.activate.org/" TargetMode="External"/><Relationship Id="rId14" Type="http://schemas.openxmlformats.org/officeDocument/2006/relationships/hyperlink" Target="https://icorps.mit.edu/"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sbir.gov/tutorials/accounting-finance/tutorial-3" TargetMode="External"/><Relationship Id="rId3" Type="http://schemas.openxmlformats.org/officeDocument/2006/relationships/image" Target="../media/image3.svg"/><Relationship Id="rId7" Type="http://schemas.openxmlformats.org/officeDocument/2006/relationships/hyperlink" Target="https://www.dcaa.mil/Small-Business/Small-Business-Resources/" TargetMode="External"/><Relationship Id="rId12" Type="http://schemas.openxmlformats.org/officeDocument/2006/relationships/hyperlink" Target="https://mitii.news/DuVToolbox"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aptac-us.org/cost-proposals-government-contracts/" TargetMode="External"/><Relationship Id="rId11" Type="http://schemas.openxmlformats.org/officeDocument/2006/relationships/hyperlink" Target="https://www.sbir.gov/sites/all/themes/sbir/dawnbreaker/img/documents/Course8-Tutorial2.pdf" TargetMode="External"/><Relationship Id="rId5" Type="http://schemas.microsoft.com/office/2007/relationships/hdphoto" Target="../media/hdphoto1.wdp"/><Relationship Id="rId10" Type="http://schemas.openxmlformats.org/officeDocument/2006/relationships/hyperlink" Target="https://www.sbir.gov/tutorials/accounting-finance/" TargetMode="External"/><Relationship Id="rId4" Type="http://schemas.openxmlformats.org/officeDocument/2006/relationships/image" Target="../media/image9.png"/><Relationship Id="rId9" Type="http://schemas.openxmlformats.org/officeDocument/2006/relationships/hyperlink" Target="https://www.sbir.gov/tutorials/accounting-finance/tutorial-4"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aida.mitre.org/" TargetMode="External"/><Relationship Id="rId13" Type="http://schemas.openxmlformats.org/officeDocument/2006/relationships/hyperlink" Target="https://www.sba.gov/" TargetMode="External"/><Relationship Id="rId3" Type="http://schemas.openxmlformats.org/officeDocument/2006/relationships/image" Target="../media/image3.svg"/><Relationship Id="rId7" Type="http://schemas.openxmlformats.org/officeDocument/2006/relationships/hyperlink" Target="https://www.fedscout.com/resources" TargetMode="External"/><Relationship Id="rId12" Type="http://schemas.openxmlformats.org/officeDocument/2006/relationships/hyperlink" Target="https://www.score.org/us-small-business-administration-sba"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sbir.gov/tutorials" TargetMode="External"/><Relationship Id="rId11" Type="http://schemas.openxmlformats.org/officeDocument/2006/relationships/hyperlink" Target="https://www.sba.gov/local-assistance/federal-contracting-assistance" TargetMode="External"/><Relationship Id="rId5" Type="http://schemas.microsoft.com/office/2007/relationships/hdphoto" Target="../media/hdphoto1.wdp"/><Relationship Id="rId10" Type="http://schemas.openxmlformats.org/officeDocument/2006/relationships/hyperlink" Target="https://www.aptac-us.org/" TargetMode="External"/><Relationship Id="rId4" Type="http://schemas.openxmlformats.org/officeDocument/2006/relationships/image" Target="../media/image9.png"/><Relationship Id="rId9" Type="http://schemas.openxmlformats.org/officeDocument/2006/relationships/hyperlink" Target="https://www.dawnbreaker.com/resources/" TargetMode="External"/><Relationship Id="rId14" Type="http://schemas.openxmlformats.org/officeDocument/2006/relationships/hyperlink" Target="https://mitii.news/DuVToolbox"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https://crsreports.congress.gov/product/pdf/IF/IF10553"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https://www.gartner.com/en/research/methodologies/gartner-hype-cycle"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4"/>
        <p:cNvGrpSpPr/>
        <p:nvPr/>
      </p:nvGrpSpPr>
      <p:grpSpPr>
        <a:xfrm>
          <a:off x="0" y="0"/>
          <a:ext cx="0" cy="0"/>
          <a:chOff x="0" y="0"/>
          <a:chExt cx="0" cy="0"/>
        </a:xfrm>
      </p:grpSpPr>
      <p:sp>
        <p:nvSpPr>
          <p:cNvPr id="8" name="Rectangle 7">
            <a:extLst>
              <a:ext uri="{FF2B5EF4-FFF2-40B4-BE49-F238E27FC236}">
                <a16:creationId xmlns:a16="http://schemas.microsoft.com/office/drawing/2014/main" id="{828B621A-EC2E-4360-A91A-A12714A45212}"/>
              </a:ext>
            </a:extLst>
          </p:cNvPr>
          <p:cNvSpPr/>
          <p:nvPr/>
        </p:nvSpPr>
        <p:spPr>
          <a:xfrm>
            <a:off x="-114300" y="1974851"/>
            <a:ext cx="7327900" cy="3086099"/>
          </a:xfrm>
          <a:prstGeom prst="rect">
            <a:avLst/>
          </a:prstGeom>
          <a:solidFill>
            <a:srgbClr val="D71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sp>
        <p:nvSpPr>
          <p:cNvPr id="4" name="Rectangle 3">
            <a:extLst>
              <a:ext uri="{FF2B5EF4-FFF2-40B4-BE49-F238E27FC236}">
                <a16:creationId xmlns:a16="http://schemas.microsoft.com/office/drawing/2014/main" id="{C7E9F89C-3C7E-42DA-B31C-688759CD6B48}"/>
              </a:ext>
            </a:extLst>
          </p:cNvPr>
          <p:cNvSpPr/>
          <p:nvPr/>
        </p:nvSpPr>
        <p:spPr>
          <a:xfrm>
            <a:off x="3848100" y="1170654"/>
            <a:ext cx="3365500" cy="659407"/>
          </a:xfrm>
          <a:prstGeom prst="rect">
            <a:avLst/>
          </a:prstGeom>
          <a:solidFill>
            <a:srgbClr val="D71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pic>
        <p:nvPicPr>
          <p:cNvPr id="5" name="Graphic 4">
            <a:extLst>
              <a:ext uri="{FF2B5EF4-FFF2-40B4-BE49-F238E27FC236}">
                <a16:creationId xmlns:a16="http://schemas.microsoft.com/office/drawing/2014/main" id="{C46275CA-F817-4B96-B25B-F97EFD069D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6085" y="1312085"/>
            <a:ext cx="979430" cy="405281"/>
          </a:xfrm>
          <a:prstGeom prst="rect">
            <a:avLst/>
          </a:prstGeom>
        </p:spPr>
      </p:pic>
      <p:sp>
        <p:nvSpPr>
          <p:cNvPr id="2" name="TextBox 1">
            <a:extLst>
              <a:ext uri="{FF2B5EF4-FFF2-40B4-BE49-F238E27FC236}">
                <a16:creationId xmlns:a16="http://schemas.microsoft.com/office/drawing/2014/main" id="{517A2B58-9680-4942-BF9F-FC37AC13D45D}"/>
              </a:ext>
            </a:extLst>
          </p:cNvPr>
          <p:cNvSpPr txBox="1"/>
          <p:nvPr/>
        </p:nvSpPr>
        <p:spPr>
          <a:xfrm>
            <a:off x="330200" y="2938790"/>
            <a:ext cx="6692900" cy="1661993"/>
          </a:xfrm>
          <a:prstGeom prst="rect">
            <a:avLst/>
          </a:prstGeom>
          <a:noFill/>
        </p:spPr>
        <p:txBody>
          <a:bodyPr wrap="square" rtlCol="0">
            <a:spAutoFit/>
          </a:bodyPr>
          <a:lstStyle/>
          <a:p>
            <a:pPr algn="r"/>
            <a:r>
              <a:rPr lang="en-US" sz="2800" b="1" spc="600" dirty="0">
                <a:solidFill>
                  <a:schemeClr val="bg1"/>
                </a:solidFill>
                <a:latin typeface="Avenir Next LT Pro" panose="020B0504020202020204" pitchFamily="34" charset="0"/>
                <a:cs typeface="Helvetica" panose="020B0604020202020204" pitchFamily="34" charset="0"/>
              </a:rPr>
              <a:t>DUAL-USE VENTURES</a:t>
            </a:r>
          </a:p>
          <a:p>
            <a:pPr algn="r" rtl="0">
              <a:spcBef>
                <a:spcPts val="0"/>
              </a:spcBef>
              <a:spcAft>
                <a:spcPts val="0"/>
              </a:spcAft>
            </a:pPr>
            <a:r>
              <a:rPr lang="en-US" b="1" i="0" u="none" strike="noStrike" dirty="0">
                <a:solidFill>
                  <a:srgbClr val="FFFFFF"/>
                </a:solidFill>
                <a:effectLst/>
                <a:latin typeface="Roboto" panose="02000000000000000000" pitchFamily="2" charset="0"/>
              </a:rPr>
              <a:t>Navigating both commercial and defense markets</a:t>
            </a:r>
            <a:endParaRPr lang="en-US" sz="2800" b="0" dirty="0">
              <a:effectLst/>
            </a:endParaRPr>
          </a:p>
          <a:p>
            <a:pPr algn="r"/>
            <a:br>
              <a:rPr lang="en-US" sz="2800" dirty="0"/>
            </a:br>
            <a:r>
              <a:rPr lang="en-US" sz="2800" b="1" spc="600" dirty="0">
                <a:solidFill>
                  <a:schemeClr val="bg1"/>
                </a:solidFill>
                <a:latin typeface="Avenir Next LT Pro" panose="020B0504020202020204" pitchFamily="34" charset="0"/>
                <a:cs typeface="Helvetica" panose="020B0604020202020204" pitchFamily="34" charset="0"/>
              </a:rPr>
              <a:t>JANUARY 19, 2022</a:t>
            </a:r>
          </a:p>
        </p:txBody>
      </p:sp>
      <p:sp>
        <p:nvSpPr>
          <p:cNvPr id="9" name="TextBox 8">
            <a:extLst>
              <a:ext uri="{FF2B5EF4-FFF2-40B4-BE49-F238E27FC236}">
                <a16:creationId xmlns:a16="http://schemas.microsoft.com/office/drawing/2014/main" id="{E496968D-8C7D-4F7A-AF41-F4C1B82D166A}"/>
              </a:ext>
            </a:extLst>
          </p:cNvPr>
          <p:cNvSpPr txBox="1"/>
          <p:nvPr/>
        </p:nvSpPr>
        <p:spPr>
          <a:xfrm>
            <a:off x="330200" y="2393890"/>
            <a:ext cx="6692900" cy="400110"/>
          </a:xfrm>
          <a:prstGeom prst="rect">
            <a:avLst/>
          </a:prstGeom>
          <a:noFill/>
        </p:spPr>
        <p:txBody>
          <a:bodyPr wrap="square" rtlCol="0">
            <a:spAutoFit/>
          </a:bodyPr>
          <a:lstStyle/>
          <a:p>
            <a:pPr algn="r"/>
            <a:r>
              <a:rPr lang="en-US" sz="2000" dirty="0">
                <a:solidFill>
                  <a:schemeClr val="bg1"/>
                </a:solidFill>
                <a:latin typeface="Avenir Next LT Pro" panose="020B0504020202020204" pitchFamily="34" charset="0"/>
                <a:cs typeface="Helvetica" panose="020B0604020202020204" pitchFamily="34" charset="0"/>
              </a:rPr>
              <a:t>MIT IAP SERIES 2022</a:t>
            </a:r>
          </a:p>
        </p:txBody>
      </p:sp>
      <p:pic>
        <p:nvPicPr>
          <p:cNvPr id="13" name="Picture 12" descr="Logo&#10;&#10;Description automatically generated">
            <a:extLst>
              <a:ext uri="{FF2B5EF4-FFF2-40B4-BE49-F238E27FC236}">
                <a16:creationId xmlns:a16="http://schemas.microsoft.com/office/drawing/2014/main" id="{6DC66539-1B42-4E8C-8B77-FF6474D61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515" y="1257418"/>
            <a:ext cx="2578791" cy="5798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62D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p:txBody>
          <a:bodyPr/>
          <a:lstStyle/>
          <a:p>
            <a:r>
              <a:rPr lang="en-US" dirty="0">
                <a:solidFill>
                  <a:schemeClr val="bg1"/>
                </a:solidFill>
                <a:latin typeface="Avenir Next LT Pro" panose="020B0504020202020204" pitchFamily="34" charset="0"/>
              </a:rPr>
              <a:t>We’ll discuss –</a:t>
            </a:r>
          </a:p>
          <a:p>
            <a:pPr lvl="1"/>
            <a:r>
              <a:rPr lang="en-US" dirty="0">
                <a:solidFill>
                  <a:schemeClr val="bg1"/>
                </a:solidFill>
                <a:latin typeface="Avenir Next LT Pro" panose="020B0504020202020204" pitchFamily="34" charset="0"/>
              </a:rPr>
              <a:t>Army, Navy, Air Force, DoD writ large (e.g. OSD, DARPA, DLA, DHA, JPEOs, DTRA, and SOCOM)</a:t>
            </a:r>
          </a:p>
          <a:p>
            <a:pPr marL="0" indent="0">
              <a:buNone/>
            </a:pPr>
            <a:endParaRPr lang="en-US" dirty="0">
              <a:solidFill>
                <a:schemeClr val="bg1"/>
              </a:solidFill>
              <a:latin typeface="Avenir Next LT Pro" panose="020B0504020202020204" pitchFamily="34" charset="0"/>
            </a:endParaRPr>
          </a:p>
          <a:p>
            <a:r>
              <a:rPr lang="en-US" dirty="0">
                <a:solidFill>
                  <a:schemeClr val="bg1"/>
                </a:solidFill>
                <a:latin typeface="Avenir Next LT Pro" panose="020B0504020202020204" pitchFamily="34" charset="0"/>
              </a:rPr>
              <a:t>We will not discuss – </a:t>
            </a:r>
          </a:p>
          <a:p>
            <a:pPr lvl="1"/>
            <a:r>
              <a:rPr lang="en-US" dirty="0">
                <a:solidFill>
                  <a:schemeClr val="bg1"/>
                </a:solidFill>
                <a:latin typeface="Avenir Next LT Pro" panose="020B0504020202020204" pitchFamily="34" charset="0"/>
              </a:rPr>
              <a:t> USMC – usually piggybacks off other services projects</a:t>
            </a:r>
          </a:p>
          <a:p>
            <a:pPr lvl="1"/>
            <a:r>
              <a:rPr lang="en-US" dirty="0">
                <a:solidFill>
                  <a:schemeClr val="bg1"/>
                </a:solidFill>
                <a:latin typeface="Avenir Next LT Pro" panose="020B0504020202020204" pitchFamily="34" charset="0"/>
              </a:rPr>
              <a:t>USCG – DHS, not DoD</a:t>
            </a:r>
          </a:p>
          <a:p>
            <a:endParaRPr lang="en-US" dirty="0">
              <a:solidFill>
                <a:schemeClr val="bg1"/>
              </a:solidFill>
              <a:latin typeface="Avenir Next LT Pro" panose="020B0504020202020204" pitchFamily="34" charset="0"/>
            </a:endParaRPr>
          </a:p>
          <a:p>
            <a:pPr lvl="1"/>
            <a:endParaRPr lang="en-US" dirty="0">
              <a:solidFill>
                <a:schemeClr val="bg1"/>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8A357F3-F4BF-4DB3-BE34-2FCD24E92E57}"/>
              </a:ext>
            </a:extLst>
          </p:cNvPr>
          <p:cNvSpPr>
            <a:spLocks noGrp="1"/>
          </p:cNvSpPr>
          <p:nvPr>
            <p:ph type="title"/>
          </p:nvPr>
        </p:nvSpPr>
        <p:spPr>
          <a:xfrm>
            <a:off x="838200" y="982802"/>
            <a:ext cx="10515600" cy="707886"/>
          </a:xfrm>
        </p:spPr>
        <p:txBody>
          <a:bodyPr>
            <a:normAutofit/>
          </a:bodyPr>
          <a:lstStyle/>
          <a:p>
            <a:r>
              <a:rPr lang="en-US" sz="3200" b="1" spc="600" dirty="0">
                <a:solidFill>
                  <a:schemeClr val="bg1"/>
                </a:solidFill>
                <a:latin typeface="Avenir Next LT Pro" panose="020B0504020202020204" pitchFamily="34" charset="0"/>
              </a:rPr>
              <a:t>GET TO KNOW YOUR CUSTOMER</a:t>
            </a:r>
          </a:p>
        </p:txBody>
      </p:sp>
      <p:sp>
        <p:nvSpPr>
          <p:cNvPr id="8" name="TextBox 7">
            <a:extLst>
              <a:ext uri="{FF2B5EF4-FFF2-40B4-BE49-F238E27FC236}">
                <a16:creationId xmlns:a16="http://schemas.microsoft.com/office/drawing/2014/main" id="{CEEE1978-BDE8-405D-957E-F11F49446C8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solidFill>
                  <a:srgbClr val="FFFFFF"/>
                </a:solidFill>
                <a:effectLst/>
                <a:latin typeface="Avenir Next LT Pro" panose="020B0504020202020204" pitchFamily="34" charset="0"/>
              </a:rPr>
              <a:t>MIT IAP 2022: </a:t>
            </a:r>
            <a:r>
              <a:rPr lang="en-US" sz="1100" i="0" u="none" strike="noStrike" dirty="0">
                <a:solidFill>
                  <a:srgbClr val="FFFFFF"/>
                </a:solidFill>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Tree>
    <p:extLst>
      <p:ext uri="{BB962C8B-B14F-4D97-AF65-F5344CB8AC3E}">
        <p14:creationId xmlns:p14="http://schemas.microsoft.com/office/powerpoint/2010/main" val="3472269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62D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a:xfrm>
            <a:off x="838200" y="1825625"/>
            <a:ext cx="3792794" cy="4351338"/>
          </a:xfrm>
        </p:spPr>
        <p:txBody>
          <a:bodyPr/>
          <a:lstStyle/>
          <a:p>
            <a:r>
              <a:rPr lang="en-US" dirty="0">
                <a:solidFill>
                  <a:schemeClr val="bg1"/>
                </a:solidFill>
                <a:latin typeface="Avenir Next LT Pro" panose="020B0504020202020204" pitchFamily="34" charset="0"/>
              </a:rPr>
              <a:t>Three primary stakeholders</a:t>
            </a:r>
          </a:p>
          <a:p>
            <a:endParaRPr lang="en-US" dirty="0">
              <a:solidFill>
                <a:schemeClr val="bg1"/>
              </a:solidFill>
              <a:latin typeface="Avenir Next LT Pro" panose="020B0504020202020204" pitchFamily="34" charset="0"/>
            </a:endParaRPr>
          </a:p>
          <a:p>
            <a:pPr marL="0" indent="0">
              <a:buNone/>
            </a:pPr>
            <a:r>
              <a:rPr lang="en-US" dirty="0">
                <a:solidFill>
                  <a:schemeClr val="bg1"/>
                </a:solidFill>
                <a:latin typeface="Avenir Next LT Pro" panose="020B0504020202020204" pitchFamily="34" charset="0"/>
              </a:rPr>
              <a:t>These slides cover the top one</a:t>
            </a:r>
          </a:p>
          <a:p>
            <a:r>
              <a:rPr lang="en-US" dirty="0">
                <a:solidFill>
                  <a:schemeClr val="bg1"/>
                </a:solidFill>
                <a:latin typeface="Avenir Next LT Pro" panose="020B0504020202020204" pitchFamily="34" charset="0"/>
              </a:rPr>
              <a:t>Buyers / Acquisitions Professionals</a:t>
            </a:r>
          </a:p>
          <a:p>
            <a:pPr lvl="1"/>
            <a:endParaRPr lang="en-US" dirty="0">
              <a:solidFill>
                <a:schemeClr val="bg1"/>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8A357F3-F4BF-4DB3-BE34-2FCD24E92E57}"/>
              </a:ext>
            </a:extLst>
          </p:cNvPr>
          <p:cNvSpPr>
            <a:spLocks noGrp="1"/>
          </p:cNvSpPr>
          <p:nvPr>
            <p:ph type="title"/>
          </p:nvPr>
        </p:nvSpPr>
        <p:spPr>
          <a:xfrm>
            <a:off x="838200" y="982802"/>
            <a:ext cx="10515600" cy="707886"/>
          </a:xfrm>
        </p:spPr>
        <p:txBody>
          <a:bodyPr>
            <a:normAutofit/>
          </a:bodyPr>
          <a:lstStyle/>
          <a:p>
            <a:r>
              <a:rPr lang="en-US" sz="3200" b="1" spc="600" dirty="0">
                <a:solidFill>
                  <a:schemeClr val="bg1"/>
                </a:solidFill>
                <a:latin typeface="Avenir Next LT Pro" panose="020B0504020202020204" pitchFamily="34" charset="0"/>
              </a:rPr>
              <a:t>GET TO KNOW YOUR CUSTOMER</a:t>
            </a:r>
          </a:p>
        </p:txBody>
      </p:sp>
      <p:sp>
        <p:nvSpPr>
          <p:cNvPr id="8" name="TextBox 7">
            <a:extLst>
              <a:ext uri="{FF2B5EF4-FFF2-40B4-BE49-F238E27FC236}">
                <a16:creationId xmlns:a16="http://schemas.microsoft.com/office/drawing/2014/main" id="{CEEE1978-BDE8-405D-957E-F11F49446C8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solidFill>
                  <a:srgbClr val="FFFFFF"/>
                </a:solidFill>
                <a:effectLst/>
                <a:latin typeface="Avenir Next LT Pro" panose="020B0504020202020204" pitchFamily="34" charset="0"/>
              </a:rPr>
              <a:t>MIT IAP 2022: </a:t>
            </a:r>
            <a:r>
              <a:rPr lang="en-US" sz="1100" i="0" u="none" strike="noStrike" dirty="0">
                <a:solidFill>
                  <a:srgbClr val="FFFFFF"/>
                </a:solidFill>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graphicFrame>
        <p:nvGraphicFramePr>
          <p:cNvPr id="9" name="Diagram 8">
            <a:extLst>
              <a:ext uri="{FF2B5EF4-FFF2-40B4-BE49-F238E27FC236}">
                <a16:creationId xmlns:a16="http://schemas.microsoft.com/office/drawing/2014/main" id="{8095A0D3-06AB-5644-84DF-E49EBCF68331}"/>
              </a:ext>
            </a:extLst>
          </p:cNvPr>
          <p:cNvGraphicFramePr/>
          <p:nvPr>
            <p:extLst>
              <p:ext uri="{D42A27DB-BD31-4B8C-83A1-F6EECF244321}">
                <p14:modId xmlns:p14="http://schemas.microsoft.com/office/powerpoint/2010/main" val="338005037"/>
              </p:ext>
            </p:extLst>
          </p:nvPr>
        </p:nvGraphicFramePr>
        <p:xfrm>
          <a:off x="3577773" y="1336745"/>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0436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GET TO KNOW YOUR CUSTOMER</a:t>
            </a:r>
          </a:p>
        </p:txBody>
      </p:sp>
      <p:graphicFrame>
        <p:nvGraphicFramePr>
          <p:cNvPr id="13" name="Diagram 12">
            <a:extLst>
              <a:ext uri="{FF2B5EF4-FFF2-40B4-BE49-F238E27FC236}">
                <a16:creationId xmlns:a16="http://schemas.microsoft.com/office/drawing/2014/main" id="{B8F77338-91DF-A541-A383-C18804ACEC0B}"/>
              </a:ext>
            </a:extLst>
          </p:cNvPr>
          <p:cNvGraphicFramePr/>
          <p:nvPr/>
        </p:nvGraphicFramePr>
        <p:xfrm>
          <a:off x="415601" y="1101688"/>
          <a:ext cx="7526337" cy="52096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a:extLst>
              <a:ext uri="{FF2B5EF4-FFF2-40B4-BE49-F238E27FC236}">
                <a16:creationId xmlns:a16="http://schemas.microsoft.com/office/drawing/2014/main" id="{C22FB7DB-0280-ED41-8B86-DA737A46DDB6}"/>
              </a:ext>
            </a:extLst>
          </p:cNvPr>
          <p:cNvSpPr txBox="1"/>
          <p:nvPr/>
        </p:nvSpPr>
        <p:spPr>
          <a:xfrm>
            <a:off x="8393569" y="1731611"/>
            <a:ext cx="3340299" cy="3948581"/>
          </a:xfrm>
          <a:prstGeom prst="rect">
            <a:avLst/>
          </a:prstGeom>
          <a:solidFill>
            <a:schemeClr val="l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defTabSz="412740" hangingPunct="0"/>
            <a:r>
              <a:rPr lang="en-US" sz="1333" b="1" u="sng" dirty="0">
                <a:latin typeface="Avenir Next LT Pro" panose="020B0504020202020204" pitchFamily="34" charset="77"/>
                <a:ea typeface="Helvetica Neue"/>
                <a:cs typeface="Arial" panose="020B0604020202020204" pitchFamily="34" charset="0"/>
                <a:sym typeface="Helvetica Neue"/>
              </a:rPr>
              <a:t>Acronyms</a:t>
            </a:r>
          </a:p>
          <a:p>
            <a:pPr defTabSz="412740" hangingPunct="0"/>
            <a:endParaRPr lang="en-US" sz="1333" b="1" u="sng" dirty="0">
              <a:latin typeface="Avenir Next LT Pro" panose="020B0504020202020204" pitchFamily="34" charset="77"/>
              <a:ea typeface="Helvetica Neue"/>
              <a:cs typeface="Arial" panose="020B0604020202020204" pitchFamily="34" charset="0"/>
              <a:sym typeface="Helvetica Neue"/>
            </a:endParaRPr>
          </a:p>
          <a:p>
            <a:pPr defTabSz="412740" hangingPunct="0"/>
            <a:r>
              <a:rPr lang="en-US" sz="1333" dirty="0">
                <a:latin typeface="Avenir Next LT Pro" panose="020B0504020202020204" pitchFamily="34" charset="77"/>
                <a:cs typeface="Arial" panose="020B0604020202020204" pitchFamily="34" charset="0"/>
              </a:rPr>
              <a:t>MDAP = Major Defense Acquisition Program (</a:t>
            </a:r>
            <a:r>
              <a:rPr lang="en-US" sz="1333" dirty="0" err="1">
                <a:latin typeface="Avenir Next LT Pro" panose="020B0504020202020204" pitchFamily="34" charset="77"/>
                <a:cs typeface="Arial" panose="020B0604020202020204" pitchFamily="34" charset="0"/>
              </a:rPr>
              <a:t>POM’d</a:t>
            </a:r>
            <a:r>
              <a:rPr lang="en-US" sz="1333" dirty="0">
                <a:latin typeface="Avenir Next LT Pro" panose="020B0504020202020204" pitchFamily="34" charset="77"/>
                <a:cs typeface="Arial" panose="020B0604020202020204" pitchFamily="34" charset="0"/>
              </a:rPr>
              <a:t>; budgets appropriated by Congress)</a:t>
            </a:r>
          </a:p>
          <a:p>
            <a:pPr defTabSz="412740" hangingPunct="0"/>
            <a:endParaRPr lang="en-US" sz="1333" dirty="0">
              <a:latin typeface="Avenir Next LT Pro" panose="020B0504020202020204" pitchFamily="34" charset="77"/>
              <a:ea typeface="Helvetica Neue"/>
              <a:cs typeface="Arial" panose="020B0604020202020204" pitchFamily="34" charset="0"/>
              <a:sym typeface="Helvetica Neue"/>
            </a:endParaRPr>
          </a:p>
          <a:p>
            <a:pPr defTabSz="412740" hangingPunct="0"/>
            <a:r>
              <a:rPr lang="en-US" sz="1333" dirty="0">
                <a:latin typeface="Avenir Next LT Pro" panose="020B0504020202020204" pitchFamily="34" charset="77"/>
                <a:cs typeface="Arial" panose="020B0604020202020204" pitchFamily="34" charset="0"/>
              </a:rPr>
              <a:t>PEO = Program Executive Office; run by SES or General Officer</a:t>
            </a:r>
          </a:p>
          <a:p>
            <a:pPr defTabSz="412740" hangingPunct="0"/>
            <a:endParaRPr lang="en-US" sz="1333" dirty="0">
              <a:latin typeface="Avenir Next LT Pro" panose="020B0504020202020204" pitchFamily="34" charset="77"/>
              <a:ea typeface="Helvetica Neue"/>
              <a:cs typeface="Arial" panose="020B0604020202020204" pitchFamily="34" charset="0"/>
              <a:sym typeface="Helvetica Neue"/>
            </a:endParaRPr>
          </a:p>
          <a:p>
            <a:pPr defTabSz="412740" hangingPunct="0"/>
            <a:r>
              <a:rPr lang="en-US" sz="1333" dirty="0">
                <a:latin typeface="Avenir Next LT Pro" panose="020B0504020202020204" pitchFamily="34" charset="77"/>
                <a:cs typeface="Arial" panose="020B0604020202020204" pitchFamily="34" charset="0"/>
              </a:rPr>
              <a:t>PM = Program Manager; run by O6 or civilian equivalent</a:t>
            </a:r>
          </a:p>
          <a:p>
            <a:pPr defTabSz="412740" hangingPunct="0"/>
            <a:endParaRPr lang="en-US" sz="1333" dirty="0">
              <a:latin typeface="Avenir Next LT Pro" panose="020B0504020202020204" pitchFamily="34" charset="77"/>
              <a:ea typeface="Helvetica Neue"/>
              <a:cs typeface="Arial" panose="020B0604020202020204" pitchFamily="34" charset="0"/>
              <a:sym typeface="Helvetica Neue"/>
            </a:endParaRPr>
          </a:p>
          <a:p>
            <a:pPr defTabSz="412740" hangingPunct="0"/>
            <a:r>
              <a:rPr lang="en-US" sz="1333" dirty="0" err="1">
                <a:latin typeface="Avenir Next LT Pro" panose="020B0504020202020204" pitchFamily="34" charset="77"/>
                <a:ea typeface="Helvetica Neue"/>
                <a:cs typeface="Arial" panose="020B0604020202020204" pitchFamily="34" charset="0"/>
                <a:sym typeface="Helvetica Neue"/>
              </a:rPr>
              <a:t>PdM</a:t>
            </a:r>
            <a:r>
              <a:rPr lang="en-US" sz="1333" dirty="0">
                <a:latin typeface="Avenir Next LT Pro" panose="020B0504020202020204" pitchFamily="34" charset="77"/>
                <a:ea typeface="Helvetica Neue"/>
                <a:cs typeface="Arial" panose="020B0604020202020204" pitchFamily="34" charset="0"/>
                <a:sym typeface="Helvetica Neue"/>
              </a:rPr>
              <a:t> = Product Manager; run by O5 or civilian equivalent</a:t>
            </a:r>
          </a:p>
          <a:p>
            <a:pPr defTabSz="412740" hangingPunct="0"/>
            <a:endParaRPr lang="en-US" sz="1333" dirty="0">
              <a:latin typeface="Avenir Next LT Pro" panose="020B0504020202020204" pitchFamily="34" charset="77"/>
              <a:cs typeface="Arial" panose="020B0604020202020204" pitchFamily="34" charset="0"/>
            </a:endParaRPr>
          </a:p>
          <a:p>
            <a:pPr defTabSz="412740" hangingPunct="0"/>
            <a:r>
              <a:rPr lang="en-US" sz="1333" dirty="0">
                <a:latin typeface="Avenir Next LT Pro" panose="020B0504020202020204" pitchFamily="34" charset="77"/>
                <a:ea typeface="Helvetica Neue"/>
                <a:cs typeface="Arial" panose="020B0604020202020204" pitchFamily="34" charset="0"/>
                <a:sym typeface="Helvetica Neue"/>
              </a:rPr>
              <a:t>*These managers are selected and approved like their commander equivalents; “board selected” &amp; given a “charter”</a:t>
            </a:r>
            <a:endParaRPr lang="en-US" sz="1333" dirty="0">
              <a:latin typeface="Avenir Next LT Pro" panose="020B0504020202020204" pitchFamily="34" charset="77"/>
              <a:cs typeface="Arial" panose="020B0604020202020204" pitchFamily="34" charset="0"/>
            </a:endParaRPr>
          </a:p>
        </p:txBody>
      </p:sp>
    </p:spTree>
    <p:extLst>
      <p:ext uri="{BB962C8B-B14F-4D97-AF65-F5344CB8AC3E}">
        <p14:creationId xmlns:p14="http://schemas.microsoft.com/office/powerpoint/2010/main" val="846507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GET TO KNOW YOUR CUSTOMER</a:t>
            </a:r>
          </a:p>
        </p:txBody>
      </p:sp>
      <p:sp>
        <p:nvSpPr>
          <p:cNvPr id="9" name="Google Shape;125;p17">
            <a:extLst>
              <a:ext uri="{FF2B5EF4-FFF2-40B4-BE49-F238E27FC236}">
                <a16:creationId xmlns:a16="http://schemas.microsoft.com/office/drawing/2014/main" id="{5398E427-9BE9-6643-8407-5C1996720803}"/>
              </a:ext>
            </a:extLst>
          </p:cNvPr>
          <p:cNvSpPr txBox="1">
            <a:spLocks/>
          </p:cNvSpPr>
          <p:nvPr/>
        </p:nvSpPr>
        <p:spPr>
          <a:xfrm>
            <a:off x="415601" y="1590234"/>
            <a:ext cx="8330194"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8" indent="0">
              <a:buFont typeface="Arial" panose="020B0604020202020204" pitchFamily="34" charset="0"/>
              <a:buNone/>
            </a:pPr>
            <a:r>
              <a:rPr lang="en-US" dirty="0">
                <a:latin typeface="Avenir Next LT Pro" panose="020B0504020202020204" pitchFamily="34" charset="77"/>
                <a:cs typeface="Times New Roman" panose="02020603050405020304" pitchFamily="18" charset="0"/>
              </a:rPr>
              <a:t>When DoD buys things, it often thinks in </a:t>
            </a:r>
            <a:r>
              <a:rPr lang="en-US" b="1" i="1" u="sng" dirty="0">
                <a:solidFill>
                  <a:schemeClr val="accent5">
                    <a:lumMod val="75000"/>
                  </a:schemeClr>
                </a:solidFill>
                <a:latin typeface="Avenir Next LT Pro" panose="020B0504020202020204" pitchFamily="34" charset="77"/>
                <a:cs typeface="Times New Roman" panose="02020603050405020304" pitchFamily="18" charset="0"/>
              </a:rPr>
              <a:t>TRLs…</a:t>
            </a:r>
          </a:p>
          <a:p>
            <a:pPr marL="57148" indent="0">
              <a:buFont typeface="Arial" panose="020B0604020202020204" pitchFamily="34" charset="0"/>
              <a:buNone/>
            </a:pPr>
            <a:endParaRPr lang="en-US"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438138" indent="-380990">
              <a:buFont typeface="Courier New" panose="02070309020205020404" pitchFamily="49" charset="0"/>
              <a:buChar char="o"/>
            </a:pPr>
            <a:r>
              <a:rPr lang="en-US" dirty="0">
                <a:latin typeface="Avenir Next LT Pro" panose="020B0504020202020204" pitchFamily="34" charset="77"/>
                <a:cs typeface="Times New Roman" panose="02020603050405020304" pitchFamily="18" charset="0"/>
              </a:rPr>
              <a:t>Technology Readiness Levels = TRLs</a:t>
            </a:r>
          </a:p>
          <a:p>
            <a:pPr marL="438138" indent="-380990">
              <a:buFont typeface="Courier New" panose="02070309020205020404" pitchFamily="49" charset="0"/>
              <a:buChar char="o"/>
            </a:pPr>
            <a:r>
              <a:rPr lang="en-US" dirty="0">
                <a:latin typeface="Avenir Next LT Pro" panose="020B0504020202020204" pitchFamily="34" charset="77"/>
                <a:cs typeface="Times New Roman" panose="02020603050405020304" pitchFamily="18" charset="0"/>
              </a:rPr>
              <a:t>TRLs describe the maturity of a system or technology</a:t>
            </a:r>
          </a:p>
          <a:p>
            <a:pPr marL="438138" indent="-380990">
              <a:buFont typeface="Courier New" panose="02070309020205020404" pitchFamily="49" charset="0"/>
              <a:buChar char="o"/>
            </a:pPr>
            <a:r>
              <a:rPr lang="en-US" dirty="0">
                <a:latin typeface="Avenir Next LT Pro" panose="020B0504020202020204" pitchFamily="34" charset="77"/>
                <a:cs typeface="Times New Roman" panose="02020603050405020304" pitchFamily="18" charset="0"/>
              </a:rPr>
              <a:t>TRLs run from 1 to 9, where 9 may be considered “Commercial-off-the-shelf”</a:t>
            </a:r>
          </a:p>
          <a:p>
            <a:pPr marL="438138" indent="-380990">
              <a:buFont typeface="Courier New" panose="02070309020205020404" pitchFamily="49" charset="0"/>
              <a:buChar char="o"/>
            </a:pPr>
            <a:r>
              <a:rPr lang="en-US" dirty="0">
                <a:latin typeface="Avenir Next LT Pro" panose="020B0504020202020204" pitchFamily="34" charset="77"/>
                <a:cs typeface="Times New Roman" panose="02020603050405020304" pitchFamily="18" charset="0"/>
              </a:rPr>
              <a:t>DoD has a very specific definition for each TRL</a:t>
            </a:r>
          </a:p>
          <a:p>
            <a:pPr marL="438138" indent="-380990">
              <a:buFont typeface="Courier New" panose="02070309020205020404" pitchFamily="49" charset="0"/>
              <a:buChar char="o"/>
            </a:pPr>
            <a:endParaRPr lang="en-US" dirty="0">
              <a:solidFill>
                <a:srgbClr val="0432FF"/>
              </a:solidFill>
              <a:latin typeface="Avenir Next LT Pro" panose="020B0504020202020204" pitchFamily="34" charset="77"/>
              <a:cs typeface="Times New Roman" panose="02020603050405020304" pitchFamily="18" charset="0"/>
            </a:endParaRPr>
          </a:p>
          <a:p>
            <a:pPr marL="57148" indent="0">
              <a:buFont typeface="Arial" panose="020B0604020202020204" pitchFamily="34" charset="0"/>
              <a:buNone/>
            </a:pPr>
            <a:endParaRPr lang="en-US"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57148" indent="0">
              <a:buFont typeface="Arial" panose="020B0604020202020204" pitchFamily="34" charset="0"/>
              <a:buNone/>
            </a:pPr>
            <a:endParaRPr lang="en-US" b="1" dirty="0">
              <a:latin typeface="Avenir Next LT Pro" panose="020B0504020202020204" pitchFamily="34" charset="77"/>
              <a:cs typeface="Times New Roman" panose="02020603050405020304" pitchFamily="18" charset="0"/>
            </a:endParaRPr>
          </a:p>
          <a:p>
            <a:pPr marL="0" indent="0">
              <a:spcAft>
                <a:spcPts val="1600"/>
              </a:spcAft>
              <a:buFont typeface="Arial" panose="020B0604020202020204" pitchFamily="34" charset="0"/>
              <a:buNone/>
            </a:pPr>
            <a:endParaRPr lang="en-US" dirty="0">
              <a:latin typeface="Avenir Next LT Pro" panose="020B0504020202020204" pitchFamily="34" charset="77"/>
              <a:ea typeface="Arial"/>
              <a:cs typeface="Arial"/>
              <a:sym typeface="Arial"/>
            </a:endParaRPr>
          </a:p>
        </p:txBody>
      </p:sp>
      <p:pic>
        <p:nvPicPr>
          <p:cNvPr id="10" name="Picture 9">
            <a:extLst>
              <a:ext uri="{FF2B5EF4-FFF2-40B4-BE49-F238E27FC236}">
                <a16:creationId xmlns:a16="http://schemas.microsoft.com/office/drawing/2014/main" id="{11115132-8519-EF44-BEA7-5593352F6CC3}"/>
              </a:ext>
            </a:extLst>
          </p:cNvPr>
          <p:cNvPicPr>
            <a:picLocks noChangeAspect="1"/>
          </p:cNvPicPr>
          <p:nvPr/>
        </p:nvPicPr>
        <p:blipFill>
          <a:blip r:embed="rId6"/>
          <a:stretch>
            <a:fillRect/>
          </a:stretch>
        </p:blipFill>
        <p:spPr>
          <a:xfrm>
            <a:off x="8713564" y="1667190"/>
            <a:ext cx="2992209" cy="4360416"/>
          </a:xfrm>
          <a:prstGeom prst="rect">
            <a:avLst/>
          </a:prstGeom>
        </p:spPr>
      </p:pic>
      <p:sp>
        <p:nvSpPr>
          <p:cNvPr id="11" name="Google Shape;125;p17">
            <a:extLst>
              <a:ext uri="{FF2B5EF4-FFF2-40B4-BE49-F238E27FC236}">
                <a16:creationId xmlns:a16="http://schemas.microsoft.com/office/drawing/2014/main" id="{5A6CBD3B-8DFF-5E4A-B2A9-A07A41AD5DCA}"/>
              </a:ext>
            </a:extLst>
          </p:cNvPr>
          <p:cNvSpPr txBox="1">
            <a:spLocks/>
          </p:cNvSpPr>
          <p:nvPr/>
        </p:nvSpPr>
        <p:spPr>
          <a:xfrm>
            <a:off x="321441" y="5751577"/>
            <a:ext cx="7467235" cy="8104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57148" indent="0">
              <a:buNone/>
            </a:pPr>
            <a:r>
              <a:rPr lang="en-US" sz="1600" dirty="0">
                <a:solidFill>
                  <a:schemeClr val="tx1"/>
                </a:solidFill>
                <a:latin typeface="Avenir Next LT Pro" panose="020B0504020202020204" pitchFamily="34" charset="77"/>
                <a:ea typeface="Arial"/>
                <a:cs typeface="Times New Roman" panose="02020603050405020304" pitchFamily="18" charset="0"/>
                <a:sym typeface="Arial"/>
              </a:rPr>
              <a:t>Find the definitions and descriptions for each level here | </a:t>
            </a:r>
          </a:p>
          <a:p>
            <a:pPr marL="57148" indent="0">
              <a:buNone/>
            </a:pPr>
            <a:r>
              <a:rPr lang="en-US" sz="1600" dirty="0">
                <a:solidFill>
                  <a:schemeClr val="tx1"/>
                </a:solidFill>
                <a:latin typeface="Avenir Next LT Pro" panose="020B0504020202020204" pitchFamily="34" charset="77"/>
                <a:ea typeface="Arial"/>
                <a:cs typeface="Times New Roman" panose="02020603050405020304" pitchFamily="18" charset="0"/>
                <a:sym typeface="Arial"/>
                <a:hlinkClick r:id="rId7"/>
              </a:rPr>
              <a:t>https://acqnotes.com/acqnote/tasks/technology-readiness-level</a:t>
            </a:r>
            <a:r>
              <a:rPr lang="en-US" sz="1600" dirty="0">
                <a:solidFill>
                  <a:schemeClr val="tx1"/>
                </a:solidFill>
                <a:latin typeface="Avenir Next LT Pro" panose="020B0504020202020204" pitchFamily="34" charset="77"/>
                <a:ea typeface="Arial"/>
                <a:cs typeface="Times New Roman" panose="02020603050405020304" pitchFamily="18" charset="0"/>
                <a:sym typeface="Arial"/>
              </a:rPr>
              <a:t> </a:t>
            </a:r>
            <a:endParaRPr lang="en-US" sz="1600" dirty="0">
              <a:latin typeface="Avenir Next LT Pro" panose="020B0504020202020204" pitchFamily="34" charset="77"/>
              <a:ea typeface="Arial"/>
              <a:cs typeface="Arial"/>
              <a:sym typeface="Arial"/>
            </a:endParaRPr>
          </a:p>
        </p:txBody>
      </p:sp>
    </p:spTree>
    <p:extLst>
      <p:ext uri="{BB962C8B-B14F-4D97-AF65-F5344CB8AC3E}">
        <p14:creationId xmlns:p14="http://schemas.microsoft.com/office/powerpoint/2010/main" val="2113467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GET TO KNOW YOUR CUSTOMER</a:t>
            </a:r>
          </a:p>
        </p:txBody>
      </p:sp>
      <p:pic>
        <p:nvPicPr>
          <p:cNvPr id="12" name="Picture 11">
            <a:extLst>
              <a:ext uri="{FF2B5EF4-FFF2-40B4-BE49-F238E27FC236}">
                <a16:creationId xmlns:a16="http://schemas.microsoft.com/office/drawing/2014/main" id="{D3FFD6CF-28A3-C64F-B7F4-6925C7A5989C}"/>
              </a:ext>
            </a:extLst>
          </p:cNvPr>
          <p:cNvPicPr>
            <a:picLocks noChangeAspect="1"/>
          </p:cNvPicPr>
          <p:nvPr/>
        </p:nvPicPr>
        <p:blipFill>
          <a:blip r:embed="rId6"/>
          <a:stretch>
            <a:fillRect/>
          </a:stretch>
        </p:blipFill>
        <p:spPr>
          <a:xfrm>
            <a:off x="2429060" y="1392114"/>
            <a:ext cx="7245880" cy="4718536"/>
          </a:xfrm>
          <a:prstGeom prst="rect">
            <a:avLst/>
          </a:prstGeom>
        </p:spPr>
      </p:pic>
      <p:sp>
        <p:nvSpPr>
          <p:cNvPr id="13" name="Google Shape;125;p17">
            <a:extLst>
              <a:ext uri="{FF2B5EF4-FFF2-40B4-BE49-F238E27FC236}">
                <a16:creationId xmlns:a16="http://schemas.microsoft.com/office/drawing/2014/main" id="{3CA52617-CBD8-974B-BA66-A96DCF01619B}"/>
              </a:ext>
            </a:extLst>
          </p:cNvPr>
          <p:cNvSpPr txBox="1">
            <a:spLocks/>
          </p:cNvSpPr>
          <p:nvPr/>
        </p:nvSpPr>
        <p:spPr>
          <a:xfrm>
            <a:off x="59468" y="6051342"/>
            <a:ext cx="12090633" cy="757567"/>
          </a:xfrm>
          <a:prstGeom prst="rect">
            <a:avLst/>
          </a:prstGeom>
          <a:solidFill>
            <a:schemeClr val="bg1"/>
          </a:solidFill>
          <a:ln>
            <a:noFill/>
          </a:ln>
        </p:spPr>
        <p:txBody>
          <a:bodyPr spcFirstLastPara="1" wrap="square" lIns="121900" tIns="121900" rIns="121900" bIns="121900" anchor="t" anchorCtr="0">
            <a:normAutofit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57148" indent="0">
              <a:buNone/>
            </a:pPr>
            <a:r>
              <a:rPr lang="en-US" sz="1600" dirty="0">
                <a:solidFill>
                  <a:schemeClr val="tx1"/>
                </a:solidFill>
                <a:latin typeface="Avenir Next LT Pro" panose="020B0504020202020204" pitchFamily="34" charset="77"/>
                <a:ea typeface="Arial"/>
                <a:cs typeface="Times New Roman" panose="02020603050405020304" pitchFamily="18" charset="0"/>
                <a:sym typeface="Arial"/>
              </a:rPr>
              <a:t>“Defense Primer: RDT&amp;E.” Congressional Research Service (CRS). Updated October 21, 2021. </a:t>
            </a:r>
            <a:r>
              <a:rPr lang="en-US" sz="1600" dirty="0">
                <a:solidFill>
                  <a:schemeClr val="tx1"/>
                </a:solidFill>
                <a:latin typeface="Avenir Next LT Pro" panose="020B0504020202020204" pitchFamily="34" charset="77"/>
                <a:ea typeface="Arial"/>
                <a:cs typeface="Times New Roman" panose="02020603050405020304" pitchFamily="18" charset="0"/>
                <a:sym typeface="Arial"/>
                <a:hlinkClick r:id="rId7"/>
              </a:rPr>
              <a:t>https://crsreports.congress.gov/product/pdf/IF/IF10553</a:t>
            </a:r>
            <a:r>
              <a:rPr lang="en-US" sz="1600" dirty="0">
                <a:solidFill>
                  <a:schemeClr val="tx1"/>
                </a:solidFill>
                <a:latin typeface="Avenir Next LT Pro" panose="020B0504020202020204" pitchFamily="34" charset="77"/>
                <a:ea typeface="Arial"/>
                <a:cs typeface="Times New Roman" panose="02020603050405020304" pitchFamily="18" charset="0"/>
                <a:sym typeface="Arial"/>
              </a:rPr>
              <a:t>. </a:t>
            </a:r>
            <a:endParaRPr lang="en-US" sz="1600" dirty="0">
              <a:latin typeface="Avenir Next LT Pro" panose="020B0504020202020204" pitchFamily="34" charset="77"/>
              <a:ea typeface="Arial"/>
              <a:cs typeface="Arial"/>
              <a:sym typeface="Arial"/>
            </a:endParaRPr>
          </a:p>
        </p:txBody>
      </p:sp>
    </p:spTree>
    <p:extLst>
      <p:ext uri="{BB962C8B-B14F-4D97-AF65-F5344CB8AC3E}">
        <p14:creationId xmlns:p14="http://schemas.microsoft.com/office/powerpoint/2010/main" val="2062523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GET TO KNOW YOUR CUSTOMER</a:t>
            </a:r>
          </a:p>
        </p:txBody>
      </p:sp>
      <p:sp>
        <p:nvSpPr>
          <p:cNvPr id="9" name="Google Shape;125;p17">
            <a:extLst>
              <a:ext uri="{FF2B5EF4-FFF2-40B4-BE49-F238E27FC236}">
                <a16:creationId xmlns:a16="http://schemas.microsoft.com/office/drawing/2014/main" id="{095576F5-3437-E14F-A187-DD0D3764E873}"/>
              </a:ext>
            </a:extLst>
          </p:cNvPr>
          <p:cNvSpPr txBox="1">
            <a:spLocks/>
          </p:cNvSpPr>
          <p:nvPr/>
        </p:nvSpPr>
        <p:spPr>
          <a:xfrm>
            <a:off x="215256" y="1434741"/>
            <a:ext cx="922997" cy="358604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1</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2</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3</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4</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5</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6</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7</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8</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9</a:t>
            </a:r>
          </a:p>
        </p:txBody>
      </p:sp>
      <p:sp>
        <p:nvSpPr>
          <p:cNvPr id="10" name="Google Shape;125;p17">
            <a:extLst>
              <a:ext uri="{FF2B5EF4-FFF2-40B4-BE49-F238E27FC236}">
                <a16:creationId xmlns:a16="http://schemas.microsoft.com/office/drawing/2014/main" id="{8C4D5F38-F44D-364F-A4FB-574F84A0C40A}"/>
              </a:ext>
            </a:extLst>
          </p:cNvPr>
          <p:cNvSpPr txBox="1">
            <a:spLocks/>
          </p:cNvSpPr>
          <p:nvPr/>
        </p:nvSpPr>
        <p:spPr>
          <a:xfrm>
            <a:off x="1138253" y="2788349"/>
            <a:ext cx="10638147" cy="401871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marL="57148" indent="0">
              <a:buNone/>
            </a:pPr>
            <a:r>
              <a:rPr lang="en-US" sz="2133" dirty="0">
                <a:solidFill>
                  <a:schemeClr val="tx1"/>
                </a:solidFill>
                <a:latin typeface="Avenir Next LT Pro" panose="020B0504020202020204" pitchFamily="34" charset="77"/>
                <a:cs typeface="Arial" panose="020B0604020202020204" pitchFamily="34" charset="0"/>
              </a:rPr>
              <a:t>TRL 2 – 4 | Army Research Lab | Naval Research Lab | Air Force Research Lab</a:t>
            </a: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r>
              <a:rPr lang="en-US" sz="2133" dirty="0">
                <a:solidFill>
                  <a:schemeClr val="tx1"/>
                </a:solidFill>
                <a:latin typeface="Avenir Next LT Pro" panose="020B0504020202020204" pitchFamily="34" charset="77"/>
                <a:cs typeface="Arial" panose="020B0604020202020204" pitchFamily="34" charset="0"/>
              </a:rPr>
              <a:t>TRL 4 – 6 | Army Futures Command, DEVCOM, CCDC | NAVSEA, NAVAIR, NUWCs, NSWCs, etc. | Air Force Research Lab</a:t>
            </a: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r>
              <a:rPr lang="en-US" sz="2133" dirty="0">
                <a:solidFill>
                  <a:schemeClr val="tx1"/>
                </a:solidFill>
                <a:latin typeface="Avenir Next LT Pro" panose="020B0504020202020204" pitchFamily="34" charset="77"/>
                <a:cs typeface="Arial" panose="020B0604020202020204" pitchFamily="34" charset="0"/>
              </a:rPr>
              <a:t>TRL 7 – 9 | Program Offices, PEOs, JPEOs, PMs, </a:t>
            </a:r>
            <a:r>
              <a:rPr lang="en-US" sz="2133" dirty="0" err="1">
                <a:solidFill>
                  <a:schemeClr val="tx1"/>
                </a:solidFill>
                <a:latin typeface="Avenir Next LT Pro" panose="020B0504020202020204" pitchFamily="34" charset="77"/>
                <a:cs typeface="Arial" panose="020B0604020202020204" pitchFamily="34" charset="0"/>
              </a:rPr>
              <a:t>PdMs</a:t>
            </a: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r>
              <a:rPr lang="en-US" sz="2133" dirty="0">
                <a:solidFill>
                  <a:schemeClr val="tx1"/>
                </a:solidFill>
                <a:latin typeface="Avenir Next LT Pro" panose="020B0504020202020204" pitchFamily="34" charset="77"/>
                <a:cs typeface="Arial" panose="020B0604020202020204" pitchFamily="34" charset="0"/>
              </a:rPr>
              <a:t>Other |  DLA | COTS | No requirement to be integrated into MDAP</a:t>
            </a: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57148" indent="0">
              <a:buNone/>
            </a:pPr>
            <a:endParaRPr lang="en-US" sz="2133" dirty="0">
              <a:solidFill>
                <a:schemeClr val="tx1"/>
              </a:solidFill>
              <a:latin typeface="Avenir Next LT Pro" panose="020B0504020202020204" pitchFamily="34" charset="77"/>
              <a:cs typeface="Arial" panose="020B0604020202020204" pitchFamily="34" charset="0"/>
            </a:endParaRPr>
          </a:p>
          <a:p>
            <a:pPr marL="0" indent="0">
              <a:spcAft>
                <a:spcPts val="1600"/>
              </a:spcAft>
              <a:buNone/>
            </a:pPr>
            <a:endParaRPr lang="en-US" sz="2133" dirty="0">
              <a:latin typeface="Avenir Next LT Pro" panose="020B0504020202020204" pitchFamily="34" charset="77"/>
              <a:ea typeface="Arial"/>
              <a:cs typeface="Arial" panose="020B0604020202020204" pitchFamily="34" charset="0"/>
              <a:sym typeface="Arial"/>
            </a:endParaRPr>
          </a:p>
        </p:txBody>
      </p:sp>
    </p:spTree>
    <p:extLst>
      <p:ext uri="{BB962C8B-B14F-4D97-AF65-F5344CB8AC3E}">
        <p14:creationId xmlns:p14="http://schemas.microsoft.com/office/powerpoint/2010/main" val="3465482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GET TO KNOW YOUR CUSTOMER</a:t>
            </a:r>
          </a:p>
        </p:txBody>
      </p:sp>
      <p:sp>
        <p:nvSpPr>
          <p:cNvPr id="11" name="Google Shape;125;p17">
            <a:extLst>
              <a:ext uri="{FF2B5EF4-FFF2-40B4-BE49-F238E27FC236}">
                <a16:creationId xmlns:a16="http://schemas.microsoft.com/office/drawing/2014/main" id="{C413F3E7-BBC5-3046-88FE-3FE81BA73826}"/>
              </a:ext>
            </a:extLst>
          </p:cNvPr>
          <p:cNvSpPr txBox="1">
            <a:spLocks/>
          </p:cNvSpPr>
          <p:nvPr/>
        </p:nvSpPr>
        <p:spPr>
          <a:xfrm>
            <a:off x="415600" y="1436586"/>
            <a:ext cx="8414723"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TRL 7 – 9 | Gov Integrators |</a:t>
            </a:r>
          </a:p>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PEOs are sub-organizations of ASA(ALT)</a:t>
            </a:r>
          </a:p>
          <a:p>
            <a:pPr marL="0" indent="0">
              <a:buFont typeface="Arial" panose="020B0604020202020204" pitchFamily="34" charset="0"/>
              <a:buNone/>
            </a:pPr>
            <a:endParaRPr lang="en-US" sz="1200" dirty="0">
              <a:latin typeface="Avenir Next LT Pro" panose="020B0504020202020204" pitchFamily="34" charset="77"/>
              <a:cs typeface="Times New Roman" panose="02020603050405020304" pitchFamily="18" charset="0"/>
            </a:endParaRP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Assembled Chemical Weapons Alternatives (ACWA)</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Aviation</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Command, Control, Communications-Tactical (C3T)</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Combat Support &amp; Combat Service Support (CS &amp; CSS)</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Enterprise Information Software (EIS)</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Ground Combat Systems (GCS)</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Intelligence, Electronic Warfare, &amp; Sensors (IEW&amp;S)</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Missiles &amp; Space</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Soldier</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PEO Simulation, Training, &amp; Instrumentation (STRI)</a:t>
            </a:r>
            <a:endParaRPr lang="en-US" sz="1800" dirty="0">
              <a:solidFill>
                <a:srgbClr val="0432FF"/>
              </a:solidFill>
              <a:latin typeface="Avenir Next LT Pro" panose="020B0504020202020204" pitchFamily="34" charset="77"/>
              <a:cs typeface="Times New Roman" panose="02020603050405020304" pitchFamily="18" charset="0"/>
            </a:endParaRPr>
          </a:p>
          <a:p>
            <a:pPr marL="438138" indent="-380990">
              <a:buFont typeface="Courier New" panose="02070309020205020404" pitchFamily="49" charset="0"/>
              <a:buChar char="o"/>
            </a:pPr>
            <a:endParaRPr lang="en-US" sz="2133"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438138" indent="-380990">
              <a:buFont typeface="Courier New" panose="02070309020205020404" pitchFamily="49" charset="0"/>
              <a:buChar char="o"/>
            </a:pPr>
            <a:endParaRPr lang="en-US" sz="2133" b="1" dirty="0">
              <a:latin typeface="Avenir Next LT Pro" panose="020B0504020202020204" pitchFamily="34" charset="77"/>
              <a:cs typeface="Times New Roman" panose="02020603050405020304" pitchFamily="18" charset="0"/>
            </a:endParaRPr>
          </a:p>
          <a:p>
            <a:pPr marL="380990" indent="-380990">
              <a:spcAft>
                <a:spcPts val="1600"/>
              </a:spcAft>
              <a:buFont typeface="Courier New" panose="02070309020205020404" pitchFamily="49" charset="0"/>
              <a:buChar char="o"/>
            </a:pPr>
            <a:endParaRPr lang="en-US" sz="2133" dirty="0">
              <a:latin typeface="Avenir Next LT Pro" panose="020B0504020202020204" pitchFamily="34" charset="77"/>
              <a:ea typeface="Arial"/>
              <a:cs typeface="Arial"/>
              <a:sym typeface="Arial"/>
            </a:endParaRPr>
          </a:p>
        </p:txBody>
      </p:sp>
    </p:spTree>
    <p:extLst>
      <p:ext uri="{BB962C8B-B14F-4D97-AF65-F5344CB8AC3E}">
        <p14:creationId xmlns:p14="http://schemas.microsoft.com/office/powerpoint/2010/main" val="216671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GET TO KNOW YOUR CUSTOMER</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407090"/>
            <a:ext cx="8414723"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TRL 4 – 6 | Gov Engineers |</a:t>
            </a:r>
          </a:p>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CCDCs are sub-organizations of AFC</a:t>
            </a:r>
          </a:p>
          <a:p>
            <a:pPr marL="0" indent="0">
              <a:buFont typeface="Arial" panose="020B0604020202020204" pitchFamily="34" charset="0"/>
              <a:buNone/>
            </a:pPr>
            <a:r>
              <a:rPr lang="en-US" sz="1600" b="1" dirty="0">
                <a:latin typeface="Avenir Next LT Pro" panose="020B0504020202020204" pitchFamily="34" charset="77"/>
                <a:cs typeface="Times New Roman" panose="02020603050405020304" pitchFamily="18" charset="0"/>
              </a:rPr>
              <a:t>CCDC = US Army Combat Capabilities Development Command</a:t>
            </a:r>
          </a:p>
          <a:p>
            <a:pPr marL="0" indent="0">
              <a:buFont typeface="Arial" panose="020B0604020202020204" pitchFamily="34" charset="0"/>
              <a:buNone/>
            </a:pPr>
            <a:endParaRPr lang="en-US" sz="2133" dirty="0">
              <a:latin typeface="Avenir Next LT Pro" panose="020B0504020202020204" pitchFamily="34" charset="77"/>
              <a:cs typeface="Times New Roman" panose="02020603050405020304" pitchFamily="18" charset="0"/>
            </a:endParaRP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DEVCOM Chemical &amp; Biological Center</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DEVCOM Aviation &amp; Missile Center</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DEVCOM C5ISR</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DEVCOM Ground Vehicle Systems Center</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DEVCOM Data &amp; Analysis Center</a:t>
            </a: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DEVCOM Soldier Center</a:t>
            </a:r>
          </a:p>
          <a:p>
            <a:pPr marL="57149">
              <a:buFont typeface="Courier New" panose="02070309020205020404" pitchFamily="49" charset="0"/>
              <a:buChar char="o"/>
            </a:pPr>
            <a:endParaRPr lang="en-US" sz="1800" dirty="0">
              <a:latin typeface="Avenir Next LT Pro" panose="020B0504020202020204" pitchFamily="34" charset="77"/>
              <a:cs typeface="Times New Roman" panose="02020603050405020304" pitchFamily="18" charset="0"/>
            </a:endParaRPr>
          </a:p>
          <a:p>
            <a:pPr marL="57149">
              <a:buFont typeface="Courier New" panose="02070309020205020404" pitchFamily="49" charset="0"/>
              <a:buChar char="o"/>
            </a:pPr>
            <a:endParaRPr lang="en-US" sz="1800" dirty="0">
              <a:latin typeface="Avenir Next LT Pro" panose="020B0504020202020204" pitchFamily="34" charset="77"/>
              <a:cs typeface="Times New Roman" panose="02020603050405020304" pitchFamily="18" charset="0"/>
            </a:endParaRPr>
          </a:p>
          <a:p>
            <a:pPr marL="57149">
              <a:buFont typeface="Courier New" panose="02070309020205020404" pitchFamily="49" charset="0"/>
              <a:buChar char="o"/>
            </a:pPr>
            <a:r>
              <a:rPr lang="en-US" sz="1800" dirty="0">
                <a:latin typeface="Avenir Next LT Pro" panose="020B0504020202020204" pitchFamily="34" charset="77"/>
                <a:cs typeface="Times New Roman" panose="02020603050405020304" pitchFamily="18" charset="0"/>
              </a:rPr>
              <a:t>…and Army Research Lab…</a:t>
            </a:r>
          </a:p>
          <a:p>
            <a:pPr marL="438138" indent="-380990">
              <a:buFont typeface="Courier New" panose="02070309020205020404" pitchFamily="49" charset="0"/>
              <a:buChar char="o"/>
            </a:pPr>
            <a:endParaRPr lang="en-US" sz="2133"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438138" indent="-380990">
              <a:buFont typeface="Courier New" panose="02070309020205020404" pitchFamily="49" charset="0"/>
              <a:buChar char="o"/>
            </a:pPr>
            <a:endParaRPr lang="en-US" sz="2133" b="1" dirty="0">
              <a:latin typeface="Avenir Next LT Pro" panose="020B0504020202020204" pitchFamily="34" charset="77"/>
              <a:cs typeface="Times New Roman" panose="02020603050405020304" pitchFamily="18" charset="0"/>
            </a:endParaRPr>
          </a:p>
          <a:p>
            <a:pPr marL="380990" indent="-380990">
              <a:spcAft>
                <a:spcPts val="1600"/>
              </a:spcAft>
              <a:buFont typeface="Courier New" panose="02070309020205020404" pitchFamily="49" charset="0"/>
              <a:buChar char="o"/>
            </a:pPr>
            <a:endParaRPr lang="en-US" sz="2133" dirty="0">
              <a:latin typeface="Avenir Next LT Pro" panose="020B0504020202020204" pitchFamily="34" charset="77"/>
              <a:ea typeface="Arial"/>
              <a:cs typeface="Arial"/>
              <a:sym typeface="Arial"/>
            </a:endParaRPr>
          </a:p>
        </p:txBody>
      </p:sp>
    </p:spTree>
    <p:extLst>
      <p:ext uri="{BB962C8B-B14F-4D97-AF65-F5344CB8AC3E}">
        <p14:creationId xmlns:p14="http://schemas.microsoft.com/office/powerpoint/2010/main" val="4123622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GET TO KNOW YOUR CUSTOMER</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1182517" y="1407090"/>
            <a:ext cx="5680400"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Government scientists / engineer makes discovery for a specific army application | TRL 3 or 4 at the Army Research Lab (ARL)</a:t>
            </a:r>
          </a:p>
          <a:p>
            <a:pPr marL="0" indent="0">
              <a:buFont typeface="Arial" panose="020B0604020202020204" pitchFamily="34" charset="0"/>
              <a:buNone/>
            </a:pPr>
            <a:endParaRPr lang="en-US" sz="2133" dirty="0">
              <a:latin typeface="Avenir Next LT Pro" panose="020B0504020202020204" pitchFamily="34" charset="77"/>
              <a:cs typeface="Times New Roman" panose="02020603050405020304" pitchFamily="18" charset="0"/>
            </a:endParaRPr>
          </a:p>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...which feeds into the relevant CCDC Center…</a:t>
            </a:r>
          </a:p>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	TRL 4 – 6 | Government scientists / engineers mature the technology | AFC / CCDC 	/ DEVCOM</a:t>
            </a:r>
          </a:p>
          <a:p>
            <a:pPr marL="0" indent="0">
              <a:buFont typeface="Arial" panose="020B0604020202020204" pitchFamily="34" charset="0"/>
              <a:buNone/>
            </a:pPr>
            <a:endParaRPr lang="en-US" sz="2133" dirty="0">
              <a:latin typeface="Avenir Next LT Pro" panose="020B0504020202020204" pitchFamily="34" charset="77"/>
              <a:cs typeface="Times New Roman" panose="02020603050405020304" pitchFamily="18" charset="0"/>
            </a:endParaRPr>
          </a:p>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…which feeds into the relevant PM…</a:t>
            </a:r>
          </a:p>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	TRL 7 – 9 | Government integrators / Program Managers | PEOs / PMs / </a:t>
            </a:r>
            <a:r>
              <a:rPr lang="en-US" sz="2133" dirty="0" err="1">
                <a:latin typeface="Avenir Next LT Pro" panose="020B0504020202020204" pitchFamily="34" charset="77"/>
                <a:cs typeface="Times New Roman" panose="02020603050405020304" pitchFamily="18" charset="0"/>
              </a:rPr>
              <a:t>PdMs</a:t>
            </a:r>
            <a:endParaRPr lang="en-US" sz="2133" dirty="0">
              <a:latin typeface="Avenir Next LT Pro" panose="020B0504020202020204" pitchFamily="34" charset="77"/>
              <a:cs typeface="Times New Roman" panose="02020603050405020304" pitchFamily="18" charset="0"/>
            </a:endParaRPr>
          </a:p>
          <a:p>
            <a:pPr marL="0" indent="0">
              <a:buFont typeface="Arial" panose="020B0604020202020204" pitchFamily="34" charset="0"/>
              <a:buNone/>
            </a:pPr>
            <a:r>
              <a:rPr lang="en-US" sz="2133" dirty="0">
                <a:latin typeface="Avenir Next LT Pro" panose="020B0504020202020204" pitchFamily="34" charset="77"/>
                <a:cs typeface="Times New Roman" panose="02020603050405020304" pitchFamily="18" charset="0"/>
              </a:rPr>
              <a:t>	</a:t>
            </a:r>
          </a:p>
          <a:p>
            <a:pPr marL="0" indent="0">
              <a:buFont typeface="Arial" panose="020B0604020202020204" pitchFamily="34" charset="0"/>
              <a:buNone/>
            </a:pPr>
            <a:endParaRPr lang="en-US" sz="2133"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0" indent="0">
              <a:buFont typeface="Arial" panose="020B0604020202020204" pitchFamily="34" charset="0"/>
              <a:buNone/>
            </a:pPr>
            <a:endParaRPr lang="en-US" sz="2133"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438138" indent="-380990">
              <a:buFont typeface="Courier New" panose="02070309020205020404" pitchFamily="49" charset="0"/>
              <a:buChar char="o"/>
            </a:pPr>
            <a:endParaRPr lang="en-US" sz="2133" b="1" dirty="0">
              <a:latin typeface="Avenir Next LT Pro" panose="020B0504020202020204" pitchFamily="34" charset="77"/>
              <a:cs typeface="Times New Roman" panose="02020603050405020304" pitchFamily="18" charset="0"/>
            </a:endParaRPr>
          </a:p>
          <a:p>
            <a:pPr marL="380990" indent="-380990">
              <a:spcAft>
                <a:spcPts val="1600"/>
              </a:spcAft>
              <a:buFont typeface="Courier New" panose="02070309020205020404" pitchFamily="49" charset="0"/>
              <a:buChar char="o"/>
            </a:pPr>
            <a:endParaRPr lang="en-US" sz="2133" dirty="0">
              <a:latin typeface="Avenir Next LT Pro" panose="020B0504020202020204" pitchFamily="34" charset="77"/>
              <a:ea typeface="Arial"/>
              <a:cs typeface="Arial"/>
              <a:sym typeface="Arial"/>
            </a:endParaRPr>
          </a:p>
        </p:txBody>
      </p:sp>
      <p:sp>
        <p:nvSpPr>
          <p:cNvPr id="9" name="Google Shape;125;p17">
            <a:extLst>
              <a:ext uri="{FF2B5EF4-FFF2-40B4-BE49-F238E27FC236}">
                <a16:creationId xmlns:a16="http://schemas.microsoft.com/office/drawing/2014/main" id="{F79EA812-3FC9-0C48-BE39-F373B563DE93}"/>
              </a:ext>
            </a:extLst>
          </p:cNvPr>
          <p:cNvSpPr txBox="1">
            <a:spLocks/>
          </p:cNvSpPr>
          <p:nvPr/>
        </p:nvSpPr>
        <p:spPr>
          <a:xfrm>
            <a:off x="7256464" y="1902793"/>
            <a:ext cx="1923435"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dirty="0">
                <a:latin typeface="Avenir Next LT Pro" panose="020B0504020202020204" pitchFamily="34" charset="77"/>
                <a:cs typeface="Times New Roman" panose="02020603050405020304" pitchFamily="18" charset="0"/>
              </a:rPr>
              <a:t>ARL</a:t>
            </a:r>
          </a:p>
          <a:p>
            <a:pPr marL="0" indent="0" algn="ctr">
              <a:buFont typeface="Arial" panose="020B0604020202020204" pitchFamily="34" charset="0"/>
              <a:buNone/>
            </a:pPr>
            <a:endParaRPr lang="en-US" sz="1600" dirty="0">
              <a:latin typeface="Avenir Next LT Pro" panose="020B0504020202020204" pitchFamily="34" charset="77"/>
              <a:cs typeface="Times New Roman" panose="02020603050405020304" pitchFamily="18" charset="0"/>
            </a:endParaRPr>
          </a:p>
          <a:p>
            <a:pPr marL="0" indent="0" algn="ctr">
              <a:buFont typeface="Arial" panose="020B0604020202020204" pitchFamily="34" charset="0"/>
              <a:buNone/>
            </a:pPr>
            <a:endParaRPr lang="en-US" sz="1600" dirty="0">
              <a:latin typeface="Avenir Next LT Pro" panose="020B0504020202020204" pitchFamily="34" charset="77"/>
              <a:cs typeface="Times New Roman" panose="02020603050405020304" pitchFamily="18" charset="0"/>
            </a:endParaRPr>
          </a:p>
          <a:p>
            <a:pPr marL="0" indent="0" algn="ctr">
              <a:buFont typeface="Arial" panose="020B0604020202020204" pitchFamily="34" charset="0"/>
              <a:buNone/>
            </a:pPr>
            <a:r>
              <a:rPr lang="en-US" sz="1600" dirty="0">
                <a:latin typeface="Avenir Next LT Pro" panose="020B0504020202020204" pitchFamily="34" charset="77"/>
                <a:cs typeface="Times New Roman" panose="02020603050405020304" pitchFamily="18" charset="0"/>
              </a:rPr>
              <a:t>CCDC</a:t>
            </a:r>
          </a:p>
          <a:p>
            <a:pPr marL="0" indent="0" algn="ctr">
              <a:buFont typeface="Arial" panose="020B0604020202020204" pitchFamily="34" charset="0"/>
              <a:buNone/>
            </a:pPr>
            <a:endParaRPr lang="en-US" sz="1600" dirty="0">
              <a:latin typeface="Avenir Next LT Pro" panose="020B0504020202020204" pitchFamily="34" charset="77"/>
              <a:cs typeface="Times New Roman" panose="02020603050405020304" pitchFamily="18" charset="0"/>
            </a:endParaRPr>
          </a:p>
          <a:p>
            <a:pPr marL="0" indent="0" algn="ctr">
              <a:buFont typeface="Arial" panose="020B0604020202020204" pitchFamily="34" charset="0"/>
              <a:buNone/>
            </a:pPr>
            <a:endParaRPr lang="en-US" sz="1600" dirty="0">
              <a:latin typeface="Avenir Next LT Pro" panose="020B0504020202020204" pitchFamily="34" charset="77"/>
              <a:cs typeface="Times New Roman" panose="02020603050405020304" pitchFamily="18" charset="0"/>
            </a:endParaRPr>
          </a:p>
          <a:p>
            <a:pPr marL="0" indent="0" algn="ctr">
              <a:buFont typeface="Arial" panose="020B0604020202020204" pitchFamily="34" charset="0"/>
              <a:buNone/>
            </a:pPr>
            <a:r>
              <a:rPr lang="en-US" sz="1600" dirty="0">
                <a:latin typeface="Avenir Next LT Pro" panose="020B0504020202020204" pitchFamily="34" charset="77"/>
                <a:cs typeface="Times New Roman" panose="02020603050405020304" pitchFamily="18" charset="0"/>
              </a:rPr>
              <a:t>PM</a:t>
            </a:r>
          </a:p>
          <a:p>
            <a:pPr marL="0" indent="0" algn="ctr">
              <a:buFont typeface="Arial" panose="020B0604020202020204" pitchFamily="34" charset="0"/>
              <a:buNone/>
            </a:pPr>
            <a:endParaRPr lang="en-US" sz="1600" dirty="0">
              <a:latin typeface="Avenir Next LT Pro" panose="020B0504020202020204" pitchFamily="34" charset="77"/>
              <a:cs typeface="Times New Roman" panose="02020603050405020304" pitchFamily="18" charset="0"/>
            </a:endParaRPr>
          </a:p>
          <a:p>
            <a:pPr marL="0" indent="0" algn="ctr">
              <a:buNone/>
            </a:pPr>
            <a:endParaRPr lang="en-US" sz="1600" dirty="0">
              <a:latin typeface="Avenir Next LT Pro" panose="020B0504020202020204" pitchFamily="34" charset="77"/>
              <a:cs typeface="Times New Roman" panose="02020603050405020304" pitchFamily="18" charset="0"/>
            </a:endParaRPr>
          </a:p>
          <a:p>
            <a:pPr marL="0" indent="0" algn="ctr">
              <a:buNone/>
            </a:pPr>
            <a:r>
              <a:rPr lang="en-US" sz="1600" dirty="0">
                <a:latin typeface="Avenir Next LT Pro" panose="020B0504020202020204" pitchFamily="34" charset="77"/>
                <a:cs typeface="Times New Roman" panose="02020603050405020304" pitchFamily="18" charset="0"/>
              </a:rPr>
              <a:t>To</a:t>
            </a:r>
          </a:p>
          <a:p>
            <a:pPr marL="0" indent="0" algn="ctr">
              <a:buNone/>
            </a:pPr>
            <a:r>
              <a:rPr lang="en-US" sz="1600" dirty="0">
                <a:latin typeface="Avenir Next LT Pro" panose="020B0504020202020204" pitchFamily="34" charset="77"/>
                <a:cs typeface="Times New Roman" panose="02020603050405020304" pitchFamily="18" charset="0"/>
              </a:rPr>
              <a:t> </a:t>
            </a:r>
          </a:p>
          <a:p>
            <a:pPr marL="0" indent="0" algn="ctr">
              <a:buNone/>
            </a:pPr>
            <a:r>
              <a:rPr lang="en-US" sz="1600" b="1" dirty="0">
                <a:latin typeface="Avenir Next LT Pro" panose="020B0504020202020204" pitchFamily="34" charset="77"/>
                <a:cs typeface="Times New Roman" panose="02020603050405020304" pitchFamily="18" charset="0"/>
              </a:rPr>
              <a:t>PRIME CONTRACTOR</a:t>
            </a:r>
          </a:p>
          <a:p>
            <a:pPr marL="0" indent="0" algn="ctr">
              <a:buNone/>
            </a:pPr>
            <a:r>
              <a:rPr lang="en-US" sz="1600" b="1" dirty="0">
                <a:latin typeface="Avenir Next LT Pro" panose="020B0504020202020204" pitchFamily="34" charset="77"/>
                <a:cs typeface="Times New Roman" panose="02020603050405020304" pitchFamily="18" charset="0"/>
              </a:rPr>
              <a:t> </a:t>
            </a:r>
            <a:r>
              <a:rPr lang="en-US" sz="1600" dirty="0">
                <a:latin typeface="Avenir Next LT Pro" panose="020B0504020202020204" pitchFamily="34" charset="77"/>
                <a:cs typeface="Times New Roman" panose="02020603050405020304" pitchFamily="18" charset="0"/>
              </a:rPr>
              <a:t>for production</a:t>
            </a:r>
          </a:p>
          <a:p>
            <a:pPr marL="0" indent="0" algn="ctr">
              <a:buFont typeface="Arial" panose="020B0604020202020204" pitchFamily="34" charset="0"/>
              <a:buNone/>
            </a:pPr>
            <a:endParaRPr lang="en-US" sz="2133"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0" indent="0" algn="ctr">
              <a:buFont typeface="Arial" panose="020B0604020202020204" pitchFamily="34" charset="0"/>
              <a:buNone/>
            </a:pPr>
            <a:endParaRPr lang="en-US" sz="2133"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438138" indent="-380990" algn="ctr">
              <a:buFont typeface="Courier New" panose="02070309020205020404" pitchFamily="49" charset="0"/>
              <a:buChar char="o"/>
            </a:pPr>
            <a:endParaRPr lang="en-US" sz="2133" b="1" dirty="0">
              <a:latin typeface="Avenir Next LT Pro" panose="020B0504020202020204" pitchFamily="34" charset="77"/>
              <a:cs typeface="Times New Roman" panose="02020603050405020304" pitchFamily="18" charset="0"/>
            </a:endParaRPr>
          </a:p>
          <a:p>
            <a:pPr marL="380990" indent="-380990" algn="ctr">
              <a:spcAft>
                <a:spcPts val="1600"/>
              </a:spcAft>
              <a:buFont typeface="Courier New" panose="02070309020205020404" pitchFamily="49" charset="0"/>
              <a:buChar char="o"/>
            </a:pPr>
            <a:endParaRPr lang="en-US" sz="2133" dirty="0">
              <a:latin typeface="Avenir Next LT Pro" panose="020B0504020202020204" pitchFamily="34" charset="77"/>
              <a:ea typeface="Arial"/>
              <a:cs typeface="Arial"/>
              <a:sym typeface="Arial"/>
            </a:endParaRPr>
          </a:p>
        </p:txBody>
      </p:sp>
      <p:sp>
        <p:nvSpPr>
          <p:cNvPr id="11" name="Google Shape;125;p17">
            <a:extLst>
              <a:ext uri="{FF2B5EF4-FFF2-40B4-BE49-F238E27FC236}">
                <a16:creationId xmlns:a16="http://schemas.microsoft.com/office/drawing/2014/main" id="{FCCCB3D4-1A42-4E40-833F-7F663EF1629F}"/>
              </a:ext>
            </a:extLst>
          </p:cNvPr>
          <p:cNvSpPr txBox="1">
            <a:spLocks/>
          </p:cNvSpPr>
          <p:nvPr/>
        </p:nvSpPr>
        <p:spPr>
          <a:xfrm>
            <a:off x="9684985" y="1518066"/>
            <a:ext cx="2214762" cy="533993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u="sng" dirty="0">
                <a:solidFill>
                  <a:srgbClr val="262D60"/>
                </a:solidFill>
                <a:latin typeface="Avenir Next LT Pro" panose="020B0504020202020204" pitchFamily="34" charset="77"/>
                <a:cs typeface="Times New Roman" panose="02020603050405020304" pitchFamily="18" charset="0"/>
              </a:rPr>
              <a:t>The DoD will engineer. It will not scale for  production.</a:t>
            </a:r>
          </a:p>
          <a:p>
            <a:pPr marL="0" indent="0" algn="ctr">
              <a:buFont typeface="Arial" panose="020B0604020202020204" pitchFamily="34" charset="0"/>
              <a:buNone/>
            </a:pPr>
            <a:endParaRPr lang="en-US" sz="2000" b="1" u="sng" dirty="0">
              <a:solidFill>
                <a:srgbClr val="262D60"/>
              </a:solidFill>
              <a:latin typeface="Avenir Next LT Pro" panose="020B0504020202020204" pitchFamily="34" charset="77"/>
              <a:cs typeface="Times New Roman" panose="02020603050405020304" pitchFamily="18" charset="0"/>
            </a:endParaRPr>
          </a:p>
          <a:p>
            <a:pPr marL="0" indent="0">
              <a:buFont typeface="Arial" panose="020B0604020202020204" pitchFamily="34" charset="0"/>
              <a:buNone/>
            </a:pPr>
            <a:r>
              <a:rPr lang="en-US" sz="2000" b="1" u="sng" dirty="0">
                <a:solidFill>
                  <a:srgbClr val="262D60"/>
                </a:solidFill>
                <a:latin typeface="Avenir Next LT Pro" panose="020B0504020202020204" pitchFamily="34" charset="77"/>
                <a:cs typeface="Times New Roman" panose="02020603050405020304" pitchFamily="18" charset="0"/>
              </a:rPr>
              <a:t>Therefore, tech startups are competing with internal capabilities unless you have something very novel.	</a:t>
            </a:r>
          </a:p>
          <a:p>
            <a:pPr marL="380990" indent="-380990" algn="ctr">
              <a:spcAft>
                <a:spcPts val="1600"/>
              </a:spcAft>
              <a:buFont typeface="Courier New" panose="02070309020205020404" pitchFamily="49" charset="0"/>
              <a:buChar char="o"/>
            </a:pPr>
            <a:endParaRPr lang="en-US" sz="2000" b="1" u="sng" dirty="0">
              <a:solidFill>
                <a:srgbClr val="262D60"/>
              </a:solidFill>
              <a:latin typeface="Avenir Next LT Pro" panose="020B0504020202020204" pitchFamily="34" charset="77"/>
              <a:ea typeface="Arial"/>
              <a:cs typeface="Arial"/>
              <a:sym typeface="Arial"/>
            </a:endParaRPr>
          </a:p>
        </p:txBody>
      </p:sp>
      <p:sp>
        <p:nvSpPr>
          <p:cNvPr id="2" name="Down Arrow 1">
            <a:extLst>
              <a:ext uri="{FF2B5EF4-FFF2-40B4-BE49-F238E27FC236}">
                <a16:creationId xmlns:a16="http://schemas.microsoft.com/office/drawing/2014/main" id="{526520C8-93AE-D04A-8085-37EA8DB10D65}"/>
              </a:ext>
            </a:extLst>
          </p:cNvPr>
          <p:cNvSpPr/>
          <p:nvPr/>
        </p:nvSpPr>
        <p:spPr>
          <a:xfrm>
            <a:off x="3097161" y="1946787"/>
            <a:ext cx="1342103" cy="3984827"/>
          </a:xfrm>
          <a:prstGeom prst="downArrow">
            <a:avLst/>
          </a:prstGeom>
          <a:solidFill>
            <a:srgbClr val="262D6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a:extLst>
              <a:ext uri="{FF2B5EF4-FFF2-40B4-BE49-F238E27FC236}">
                <a16:creationId xmlns:a16="http://schemas.microsoft.com/office/drawing/2014/main" id="{E4ADA4E8-3797-B643-97CF-46610506813D}"/>
              </a:ext>
            </a:extLst>
          </p:cNvPr>
          <p:cNvSpPr/>
          <p:nvPr/>
        </p:nvSpPr>
        <p:spPr>
          <a:xfrm>
            <a:off x="7547131" y="1988665"/>
            <a:ext cx="1342103" cy="3984827"/>
          </a:xfrm>
          <a:prstGeom prst="downArrow">
            <a:avLst/>
          </a:prstGeom>
          <a:solidFill>
            <a:srgbClr val="262D60">
              <a:alpha val="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Google Shape;125;p17">
            <a:extLst>
              <a:ext uri="{FF2B5EF4-FFF2-40B4-BE49-F238E27FC236}">
                <a16:creationId xmlns:a16="http://schemas.microsoft.com/office/drawing/2014/main" id="{C577F4BB-0541-5D4F-AFC7-B0986C7FC8AD}"/>
              </a:ext>
            </a:extLst>
          </p:cNvPr>
          <p:cNvSpPr txBox="1">
            <a:spLocks/>
          </p:cNvSpPr>
          <p:nvPr/>
        </p:nvSpPr>
        <p:spPr>
          <a:xfrm>
            <a:off x="215256" y="1434741"/>
            <a:ext cx="922997" cy="3586049"/>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1</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2</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3</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4</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5</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6</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7</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8</a:t>
            </a:r>
          </a:p>
          <a:p>
            <a:pPr marL="57148" indent="0" algn="ctr">
              <a:buFont typeface="Arial" panose="020B0604020202020204" pitchFamily="34" charset="0"/>
              <a:buNone/>
            </a:pPr>
            <a:r>
              <a:rPr lang="en-US" sz="2667" b="1" dirty="0">
                <a:latin typeface="Avenir Next LT Pro" panose="020B0504020202020204" pitchFamily="34" charset="77"/>
                <a:cs typeface="Times New Roman" panose="02020603050405020304" pitchFamily="18" charset="0"/>
              </a:rPr>
              <a:t>9</a:t>
            </a:r>
          </a:p>
        </p:txBody>
      </p:sp>
    </p:spTree>
    <p:extLst>
      <p:ext uri="{BB962C8B-B14F-4D97-AF65-F5344CB8AC3E}">
        <p14:creationId xmlns:p14="http://schemas.microsoft.com/office/powerpoint/2010/main" val="3794838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62D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p:txBody>
          <a:bodyPr/>
          <a:lstStyle/>
          <a:p>
            <a:pPr marL="0" indent="0">
              <a:buNone/>
            </a:pPr>
            <a:endParaRPr lang="en-US" dirty="0">
              <a:solidFill>
                <a:schemeClr val="bg1"/>
              </a:solidFill>
              <a:latin typeface="Avenir Next LT Pro" panose="020B0504020202020204" pitchFamily="34" charset="0"/>
            </a:endParaRPr>
          </a:p>
          <a:p>
            <a:pPr lvl="1"/>
            <a:endParaRPr lang="en-US" dirty="0">
              <a:solidFill>
                <a:schemeClr val="bg1"/>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8A357F3-F4BF-4DB3-BE34-2FCD24E92E57}"/>
              </a:ext>
            </a:extLst>
          </p:cNvPr>
          <p:cNvSpPr>
            <a:spLocks noGrp="1"/>
          </p:cNvSpPr>
          <p:nvPr>
            <p:ph type="title"/>
          </p:nvPr>
        </p:nvSpPr>
        <p:spPr>
          <a:xfrm>
            <a:off x="838200" y="982802"/>
            <a:ext cx="10515600" cy="707886"/>
          </a:xfrm>
        </p:spPr>
        <p:txBody>
          <a:bodyPr>
            <a:normAutofit/>
          </a:bodyPr>
          <a:lstStyle/>
          <a:p>
            <a:r>
              <a:rPr lang="en-US" sz="3200" b="1" spc="600" dirty="0">
                <a:solidFill>
                  <a:schemeClr val="bg1"/>
                </a:solidFill>
                <a:latin typeface="Avenir Next LT Pro" panose="020B0504020202020204" pitchFamily="34" charset="0"/>
              </a:rPr>
              <a:t>RESOURCES &amp; WHERE TO START</a:t>
            </a:r>
          </a:p>
        </p:txBody>
      </p:sp>
      <p:sp>
        <p:nvSpPr>
          <p:cNvPr id="8" name="TextBox 7">
            <a:extLst>
              <a:ext uri="{FF2B5EF4-FFF2-40B4-BE49-F238E27FC236}">
                <a16:creationId xmlns:a16="http://schemas.microsoft.com/office/drawing/2014/main" id="{CEEE1978-BDE8-405D-957E-F11F49446C8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solidFill>
                  <a:srgbClr val="FFFFFF"/>
                </a:solidFill>
                <a:effectLst/>
                <a:latin typeface="Avenir Next LT Pro" panose="020B0504020202020204" pitchFamily="34" charset="0"/>
              </a:rPr>
              <a:t>MIT IAP 2022: </a:t>
            </a:r>
            <a:r>
              <a:rPr lang="en-US" sz="1100" i="0" u="none" strike="noStrike" dirty="0">
                <a:solidFill>
                  <a:srgbClr val="FFFFFF"/>
                </a:solidFill>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9" name="Rectangle 8">
            <a:extLst>
              <a:ext uri="{FF2B5EF4-FFF2-40B4-BE49-F238E27FC236}">
                <a16:creationId xmlns:a16="http://schemas.microsoft.com/office/drawing/2014/main" id="{7499B21D-C657-B94F-BFB6-03D108BBDA2B}"/>
              </a:ext>
            </a:extLst>
          </p:cNvPr>
          <p:cNvSpPr/>
          <p:nvPr/>
        </p:nvSpPr>
        <p:spPr>
          <a:xfrm>
            <a:off x="488005" y="2985631"/>
            <a:ext cx="10865795" cy="1015663"/>
          </a:xfrm>
          <a:prstGeom prst="rect">
            <a:avLst/>
          </a:prstGeom>
        </p:spPr>
        <p:txBody>
          <a:bodyPr wrap="none">
            <a:spAutoFit/>
          </a:bodyPr>
          <a:lstStyle/>
          <a:p>
            <a:r>
              <a:rPr lang="en-US" sz="6000" dirty="0">
                <a:solidFill>
                  <a:schemeClr val="bg1"/>
                </a:solidFill>
                <a:latin typeface="Avenir Next LT Pro" panose="020B0504020202020204" pitchFamily="34" charset="77"/>
                <a:hlinkClick r:id="rId6">
                  <a:extLst>
                    <a:ext uri="{A12FA001-AC4F-418D-AE19-62706E023703}">
                      <ahyp:hlinkClr xmlns:ahyp="http://schemas.microsoft.com/office/drawing/2018/hyperlinkcolor" val="tx"/>
                    </a:ext>
                  </a:extLst>
                </a:hlinkClick>
              </a:rPr>
              <a:t>https://mitii.news/DuVToolbox</a:t>
            </a:r>
            <a:endParaRPr lang="en-US" sz="6000" dirty="0">
              <a:solidFill>
                <a:schemeClr val="bg1"/>
              </a:solidFill>
              <a:latin typeface="Avenir Next LT Pro" panose="020B0504020202020204" pitchFamily="34" charset="77"/>
            </a:endParaRPr>
          </a:p>
        </p:txBody>
      </p:sp>
    </p:spTree>
    <p:extLst>
      <p:ext uri="{BB962C8B-B14F-4D97-AF65-F5344CB8AC3E}">
        <p14:creationId xmlns:p14="http://schemas.microsoft.com/office/powerpoint/2010/main" val="925082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9256FD3-5A23-4BBC-8769-9BC9A85314FF}"/>
              </a:ext>
            </a:extLst>
          </p:cNvPr>
          <p:cNvSpPr/>
          <p:nvPr/>
        </p:nvSpPr>
        <p:spPr>
          <a:xfrm>
            <a:off x="7200900" y="1490990"/>
            <a:ext cx="3898900" cy="3876020"/>
          </a:xfrm>
          <a:prstGeom prst="rect">
            <a:avLst/>
          </a:prstGeom>
          <a:solidFill>
            <a:srgbClr val="D71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sp>
        <p:nvSpPr>
          <p:cNvPr id="7" name="Rectangle 6">
            <a:extLst>
              <a:ext uri="{FF2B5EF4-FFF2-40B4-BE49-F238E27FC236}">
                <a16:creationId xmlns:a16="http://schemas.microsoft.com/office/drawing/2014/main" id="{130577DC-A3DD-4065-89A2-985720387987}"/>
              </a:ext>
            </a:extLst>
          </p:cNvPr>
          <p:cNvSpPr/>
          <p:nvPr/>
        </p:nvSpPr>
        <p:spPr>
          <a:xfrm>
            <a:off x="0" y="0"/>
            <a:ext cx="6096000" cy="6858000"/>
          </a:xfrm>
          <a:prstGeom prst="rect">
            <a:avLst/>
          </a:prstGeom>
          <a:solidFill>
            <a:srgbClr val="262D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pic>
        <p:nvPicPr>
          <p:cNvPr id="4" name="Graphic 3">
            <a:extLst>
              <a:ext uri="{FF2B5EF4-FFF2-40B4-BE49-F238E27FC236}">
                <a16:creationId xmlns:a16="http://schemas.microsoft.com/office/drawing/2014/main" id="{C22CFED5-6071-42AA-B9A2-A2C36A467AC9}"/>
              </a:ext>
            </a:extLst>
          </p:cNvPr>
          <p:cNvPicPr>
            <a:picLocks noChangeAspect="1"/>
          </p:cNvPicPr>
          <p:nvPr/>
        </p:nvPicPr>
        <p:blipFill>
          <a:blip r:embed="rId3">
            <a:lum bright="100000"/>
            <a:extLst>
              <a:ext uri="{96DAC541-7B7A-43D3-8B79-37D633B846F1}">
                <asvg:svgBlip xmlns:asvg="http://schemas.microsoft.com/office/drawing/2016/SVG/main" r:embed="rId4"/>
              </a:ext>
            </a:extLst>
          </a:blip>
          <a:stretch>
            <a:fillRect/>
          </a:stretch>
        </p:blipFill>
        <p:spPr>
          <a:xfrm>
            <a:off x="259585" y="232586"/>
            <a:ext cx="565915" cy="234171"/>
          </a:xfrm>
          <a:prstGeom prst="rect">
            <a:avLst/>
          </a:prstGeom>
        </p:spPr>
      </p:pic>
      <p:pic>
        <p:nvPicPr>
          <p:cNvPr id="1028" name="Picture 4" descr="See the source image">
            <a:extLst>
              <a:ext uri="{FF2B5EF4-FFF2-40B4-BE49-F238E27FC236}">
                <a16:creationId xmlns:a16="http://schemas.microsoft.com/office/drawing/2014/main" id="{4CEE8338-B6BF-4B66-9689-8A738352092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965C674-B132-4120-B89E-BCBEB9F00B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6950" y="1625600"/>
            <a:ext cx="3606800" cy="36068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42C14CE-2D09-49AF-92C3-1832D17DBA03}"/>
              </a:ext>
            </a:extLst>
          </p:cNvPr>
          <p:cNvSpPr txBox="1"/>
          <p:nvPr/>
        </p:nvSpPr>
        <p:spPr>
          <a:xfrm>
            <a:off x="660400" y="1490990"/>
            <a:ext cx="6692900" cy="707886"/>
          </a:xfrm>
          <a:prstGeom prst="rect">
            <a:avLst/>
          </a:prstGeom>
          <a:noFill/>
        </p:spPr>
        <p:txBody>
          <a:bodyPr wrap="square" rtlCol="0">
            <a:spAutoFit/>
          </a:bodyPr>
          <a:lstStyle/>
          <a:p>
            <a:r>
              <a:rPr lang="en-US" sz="2400" b="1" spc="600" dirty="0">
                <a:solidFill>
                  <a:schemeClr val="bg1"/>
                </a:solidFill>
                <a:latin typeface="Avenir Next LT Pro" panose="020B0504020202020204" pitchFamily="34" charset="0"/>
                <a:cs typeface="Helvetica" panose="020B0604020202020204" pitchFamily="34" charset="0"/>
              </a:rPr>
              <a:t>DUAL-USE VENTURES</a:t>
            </a:r>
          </a:p>
          <a:p>
            <a:pPr rtl="0">
              <a:spcBef>
                <a:spcPts val="0"/>
              </a:spcBef>
              <a:spcAft>
                <a:spcPts val="0"/>
              </a:spcAft>
            </a:pPr>
            <a:r>
              <a:rPr lang="en-US" sz="1600" i="0" u="none" strike="noStrike" dirty="0">
                <a:solidFill>
                  <a:srgbClr val="FFFFFF"/>
                </a:solidFill>
                <a:effectLst/>
                <a:latin typeface="Avenir Next LT Pro" panose="020B0504020202020204" pitchFamily="34" charset="0"/>
              </a:rPr>
              <a:t>Navigating both commercial and defense markets</a:t>
            </a:r>
            <a:endParaRPr lang="en-US" sz="1600" dirty="0">
              <a:effectLst/>
              <a:latin typeface="Avenir Next LT Pro" panose="020B0504020202020204" pitchFamily="34" charset="0"/>
            </a:endParaRPr>
          </a:p>
        </p:txBody>
      </p:sp>
      <p:sp>
        <p:nvSpPr>
          <p:cNvPr id="12" name="TextBox 11">
            <a:extLst>
              <a:ext uri="{FF2B5EF4-FFF2-40B4-BE49-F238E27FC236}">
                <a16:creationId xmlns:a16="http://schemas.microsoft.com/office/drawing/2014/main" id="{49EA8C74-63BD-4589-837A-97B18CA89896}"/>
              </a:ext>
            </a:extLst>
          </p:cNvPr>
          <p:cNvSpPr txBox="1"/>
          <p:nvPr/>
        </p:nvSpPr>
        <p:spPr>
          <a:xfrm>
            <a:off x="675892" y="2812465"/>
            <a:ext cx="6616700" cy="2554545"/>
          </a:xfrm>
          <a:prstGeom prst="rect">
            <a:avLst/>
          </a:prstGeom>
          <a:noFill/>
        </p:spPr>
        <p:txBody>
          <a:bodyPr wrap="square">
            <a:spAutoFit/>
          </a:bodyPr>
          <a:lstStyle/>
          <a:p>
            <a:pPr rtl="0">
              <a:spcBef>
                <a:spcPts val="0"/>
              </a:spcBef>
              <a:spcAft>
                <a:spcPts val="0"/>
              </a:spcAft>
            </a:pPr>
            <a:r>
              <a:rPr lang="en-US" sz="3200" b="1" i="0" u="none" strike="noStrike" spc="600" dirty="0">
                <a:solidFill>
                  <a:srgbClr val="FFFFFF"/>
                </a:solidFill>
                <a:effectLst/>
                <a:latin typeface="Avenir Next LT Pro" panose="020B0504020202020204" pitchFamily="34" charset="0"/>
              </a:rPr>
              <a:t>KATY PERSON</a:t>
            </a:r>
            <a:endParaRPr lang="en-US" sz="3200" b="0" spc="600" dirty="0">
              <a:effectLst/>
              <a:latin typeface="Avenir Next LT Pro" panose="020B0504020202020204" pitchFamily="34" charset="0"/>
            </a:endParaRPr>
          </a:p>
          <a:p>
            <a:pPr rtl="0">
              <a:spcBef>
                <a:spcPts val="0"/>
              </a:spcBef>
              <a:spcAft>
                <a:spcPts val="0"/>
              </a:spcAft>
            </a:pPr>
            <a:br>
              <a:rPr lang="en-US" b="0" dirty="0">
                <a:effectLst/>
              </a:rPr>
            </a:br>
            <a:r>
              <a:rPr lang="en-US" sz="1800" b="0" i="0" u="none" strike="noStrike" dirty="0">
                <a:solidFill>
                  <a:srgbClr val="FFFFFF"/>
                </a:solidFill>
                <a:effectLst/>
                <a:latin typeface="Avenir Next LT Pro" panose="020B0504020202020204" pitchFamily="34" charset="0"/>
              </a:rPr>
              <a:t>Program Manager, Mission Innovation Program</a:t>
            </a:r>
            <a:endParaRPr lang="en-US" b="0" dirty="0">
              <a:effectLst/>
              <a:latin typeface="Avenir Next LT Pro" panose="020B0504020202020204" pitchFamily="34" charset="0"/>
            </a:endParaRPr>
          </a:p>
          <a:p>
            <a:pPr rtl="0">
              <a:spcBef>
                <a:spcPts val="0"/>
              </a:spcBef>
              <a:spcAft>
                <a:spcPts val="0"/>
              </a:spcAft>
            </a:pPr>
            <a:r>
              <a:rPr lang="en-US" sz="1800" b="1" i="0" u="none" strike="noStrike" dirty="0">
                <a:solidFill>
                  <a:srgbClr val="FFFFFF"/>
                </a:solidFill>
                <a:effectLst/>
                <a:latin typeface="Avenir Next LT Pro" panose="020B0504020202020204" pitchFamily="34" charset="0"/>
              </a:rPr>
              <a:t>MIT Innovation Initiative</a:t>
            </a:r>
            <a:endParaRPr lang="en-US" b="0" dirty="0">
              <a:effectLst/>
              <a:latin typeface="Avenir Next LT Pro" panose="020B0504020202020204" pitchFamily="34" charset="0"/>
            </a:endParaRPr>
          </a:p>
          <a:p>
            <a:pPr rtl="0">
              <a:spcBef>
                <a:spcPts val="0"/>
              </a:spcBef>
              <a:spcAft>
                <a:spcPts val="0"/>
              </a:spcAft>
            </a:pPr>
            <a:br>
              <a:rPr lang="en-US" b="0" dirty="0">
                <a:effectLst/>
                <a:latin typeface="Avenir Next LT Pro" panose="020B0504020202020204" pitchFamily="34" charset="0"/>
              </a:rPr>
            </a:br>
            <a:r>
              <a:rPr lang="en-US" sz="2000" b="1" i="0" u="none" strike="noStrike" dirty="0">
                <a:solidFill>
                  <a:srgbClr val="FFFFFF"/>
                </a:solidFill>
                <a:effectLst/>
                <a:latin typeface="Avenir Next LT Pro" panose="020B0504020202020204" pitchFamily="34" charset="0"/>
              </a:rPr>
              <a:t>Jan 19–21, 2022</a:t>
            </a:r>
            <a:endParaRPr lang="en-US" b="0" dirty="0">
              <a:effectLst/>
              <a:latin typeface="Avenir Next LT Pro" panose="020B0504020202020204" pitchFamily="34" charset="0"/>
            </a:endParaRPr>
          </a:p>
          <a:p>
            <a:br>
              <a:rPr lang="en-US" dirty="0"/>
            </a:br>
            <a:endParaRPr lang="en-US" dirty="0"/>
          </a:p>
        </p:txBody>
      </p:sp>
      <p:pic>
        <p:nvPicPr>
          <p:cNvPr id="10" name="Picture 9" descr="A person smiling for the camera&#10;&#10;Description automatically generated with medium confidence">
            <a:extLst>
              <a:ext uri="{FF2B5EF4-FFF2-40B4-BE49-F238E27FC236}">
                <a16:creationId xmlns:a16="http://schemas.microsoft.com/office/drawing/2014/main" id="{F61E1E61-7355-6547-86AE-6CC9EF8482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53300" y="1230087"/>
            <a:ext cx="3606800" cy="4821856"/>
          </a:xfrm>
          <a:prstGeom prst="rect">
            <a:avLst/>
          </a:prstGeom>
        </p:spPr>
      </p:pic>
    </p:spTree>
    <p:extLst>
      <p:ext uri="{BB962C8B-B14F-4D97-AF65-F5344CB8AC3E}">
        <p14:creationId xmlns:p14="http://schemas.microsoft.com/office/powerpoint/2010/main" val="2029381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REGISTERING YOUR COMPANY</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https://innovation.mit.edu/mission-innovation-program/mission-innovation-program_incubator/where-to-start-applying-to-the-dual-use-ventures-incubator/</a:t>
            </a:r>
            <a:r>
              <a:rPr lang="en-US" sz="2000" dirty="0">
                <a:latin typeface="Avenir Next LT Pro" panose="020B0504020202020204" pitchFamily="34" charset="77"/>
              </a:rPr>
              <a:t> overview of initial steps</a:t>
            </a:r>
            <a:endParaRPr lang="en-US" sz="2000" b="1" dirty="0">
              <a:latin typeface="Avenir Next LT Pro" panose="020B0504020202020204" pitchFamily="34" charset="77"/>
            </a:endParaRPr>
          </a:p>
          <a:p>
            <a:pPr fontAlgn="base"/>
            <a:r>
              <a:rPr lang="en-US" sz="2000" u="sng" dirty="0">
                <a:latin typeface="Avenir Next LT Pro" panose="020B0504020202020204" pitchFamily="34" charset="77"/>
                <a:hlinkClick r:id="rId7"/>
              </a:rPr>
              <a:t>http://www.dnb.com</a:t>
            </a:r>
            <a:r>
              <a:rPr lang="en-US" sz="2000" dirty="0">
                <a:latin typeface="Avenir Next LT Pro" panose="020B0504020202020204" pitchFamily="34" charset="77"/>
              </a:rPr>
              <a:t> to obtain Duns &amp; Bradstreet number</a:t>
            </a:r>
          </a:p>
          <a:p>
            <a:pPr fontAlgn="base"/>
            <a:r>
              <a:rPr lang="en-US" sz="2000" u="sng" dirty="0">
                <a:latin typeface="Avenir Next LT Pro" panose="020B0504020202020204" pitchFamily="34" charset="77"/>
                <a:hlinkClick r:id="rId8"/>
              </a:rPr>
              <a:t>https://sam.gov/content/home</a:t>
            </a:r>
            <a:r>
              <a:rPr lang="en-US" sz="2000" dirty="0">
                <a:latin typeface="Avenir Next LT Pro" panose="020B0504020202020204" pitchFamily="34" charset="77"/>
              </a:rPr>
              <a:t> to register your company with SAM</a:t>
            </a:r>
          </a:p>
          <a:p>
            <a:pPr fontAlgn="base"/>
            <a:r>
              <a:rPr lang="en-US" sz="2000" u="sng" dirty="0">
                <a:latin typeface="Avenir Next LT Pro" panose="020B0504020202020204" pitchFamily="34" charset="77"/>
                <a:hlinkClick r:id="rId9"/>
              </a:rPr>
              <a:t>https://www.fedscout.com/registering-in-sam?hsLang=en</a:t>
            </a:r>
            <a:r>
              <a:rPr lang="en-US" sz="2000" dirty="0">
                <a:latin typeface="Avenir Next LT Pro" panose="020B0504020202020204" pitchFamily="34" charset="77"/>
              </a:rPr>
              <a:t> tool to help you register in SAM</a:t>
            </a:r>
          </a:p>
          <a:p>
            <a:pPr fontAlgn="base"/>
            <a:r>
              <a:rPr lang="en-US" sz="2000" u="sng" dirty="0">
                <a:latin typeface="Avenir Next LT Pro" panose="020B0504020202020204" pitchFamily="34" charset="77"/>
                <a:hlinkClick r:id="rId10"/>
              </a:rPr>
              <a:t>https://www.sbir.gov/registration</a:t>
            </a:r>
            <a:r>
              <a:rPr lang="en-US" sz="2000" dirty="0">
                <a:latin typeface="Avenir Next LT Pro" panose="020B0504020202020204" pitchFamily="34" charset="77"/>
              </a:rPr>
              <a:t> to obtain SBC Control ID</a:t>
            </a:r>
          </a:p>
          <a:p>
            <a:pPr fontAlgn="base"/>
            <a:r>
              <a:rPr lang="en-US" sz="2000" u="sng" dirty="0">
                <a:latin typeface="Avenir Next LT Pro" panose="020B0504020202020204" pitchFamily="34" charset="77"/>
                <a:hlinkClick r:id="rId11"/>
              </a:rPr>
              <a:t>https://www.dodsbirsttr.mil/submissions/login</a:t>
            </a:r>
            <a:r>
              <a:rPr lang="en-US" sz="2000" dirty="0">
                <a:latin typeface="Avenir Next LT Pro" panose="020B0504020202020204" pitchFamily="34" charset="77"/>
              </a:rPr>
              <a:t> to register for DoD SBIRs and STTRs</a:t>
            </a:r>
          </a:p>
          <a:p>
            <a:r>
              <a:rPr lang="en-US" sz="2000" u="sng" dirty="0">
                <a:latin typeface="Avenir Next LT Pro" panose="020B0504020202020204" pitchFamily="34" charset="77"/>
                <a:hlinkClick r:id="rId12"/>
              </a:rPr>
              <a:t>https://www.sbir.gov/tutorials/registration-requirements/</a:t>
            </a:r>
            <a:r>
              <a:rPr lang="en-US" sz="2000" dirty="0">
                <a:latin typeface="Avenir Next LT Pro" panose="020B0504020202020204" pitchFamily="34" charset="77"/>
              </a:rPr>
              <a:t> SBIR registration tutorial</a:t>
            </a:r>
            <a:endParaRPr lang="en-US" sz="2000" b="1" i="1" u="sng" dirty="0">
              <a:solidFill>
                <a:schemeClr val="accent5">
                  <a:lumMod val="75000"/>
                </a:schemeClr>
              </a:solidFill>
              <a:latin typeface="Avenir Next LT Pro" panose="020B0504020202020204" pitchFamily="34" charset="77"/>
              <a:cs typeface="Times New Roman" panose="02020603050405020304" pitchFamily="18" charset="0"/>
            </a:endParaRPr>
          </a:p>
          <a:p>
            <a:pPr marL="438138" indent="-380990">
              <a:buFont typeface="Courier New" panose="02070309020205020404" pitchFamily="49" charset="0"/>
              <a:buChar char="o"/>
            </a:pPr>
            <a:endParaRPr lang="en-US" sz="2000" b="1" dirty="0">
              <a:latin typeface="Avenir Next LT Pro" panose="020B0504020202020204" pitchFamily="34" charset="77"/>
              <a:cs typeface="Times New Roman" panose="02020603050405020304" pitchFamily="18" charset="0"/>
            </a:endParaRPr>
          </a:p>
          <a:p>
            <a:pPr marL="380990" indent="-380990">
              <a:spcAft>
                <a:spcPts val="1600"/>
              </a:spcAft>
              <a:buFont typeface="Courier New" panose="02070309020205020404" pitchFamily="49" charset="0"/>
              <a:buChar char="o"/>
            </a:pP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3">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1311764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FINDING CONTRACT OPPORTUNITIES</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https://sam.gov/content/home</a:t>
            </a:r>
            <a:r>
              <a:rPr lang="en-US" sz="2000" dirty="0">
                <a:latin typeface="Avenir Next LT Pro" panose="020B0504020202020204" pitchFamily="34" charset="77"/>
              </a:rPr>
              <a:t> BAAs, SBIRs, STTRs, and all other competitive contracts, </a:t>
            </a:r>
            <a:r>
              <a:rPr lang="en-US" sz="2000" b="1" i="1" u="sng" dirty="0">
                <a:latin typeface="Avenir Next LT Pro" panose="020B0504020202020204" pitchFamily="34" charset="77"/>
              </a:rPr>
              <a:t>aggregated</a:t>
            </a:r>
            <a:endParaRPr lang="en-US" sz="2000" dirty="0">
              <a:latin typeface="Avenir Next LT Pro" panose="020B0504020202020204" pitchFamily="34" charset="77"/>
            </a:endParaRPr>
          </a:p>
          <a:p>
            <a:pPr fontAlgn="base"/>
            <a:r>
              <a:rPr lang="en-US" sz="2000" u="sng" dirty="0">
                <a:latin typeface="Avenir Next LT Pro" panose="020B0504020202020204" pitchFamily="34" charset="77"/>
                <a:hlinkClick r:id="rId7"/>
              </a:rPr>
              <a:t>https://www.dodsbirsttr.mil/submissions/login</a:t>
            </a:r>
            <a:r>
              <a:rPr lang="en-US" sz="2000" dirty="0">
                <a:latin typeface="Avenir Next LT Pro" panose="020B0504020202020204" pitchFamily="34" charset="77"/>
              </a:rPr>
              <a:t> DoD SBIRs and STTRs, </a:t>
            </a:r>
            <a:r>
              <a:rPr lang="en-US" sz="2000" b="1" i="1" u="sng" dirty="0">
                <a:latin typeface="Avenir Next LT Pro" panose="020B0504020202020204" pitchFamily="34" charset="77"/>
              </a:rPr>
              <a:t>aggregated</a:t>
            </a:r>
            <a:endParaRPr lang="en-US" sz="2000" dirty="0">
              <a:latin typeface="Avenir Next LT Pro" panose="020B0504020202020204" pitchFamily="34" charset="77"/>
            </a:endParaRPr>
          </a:p>
          <a:p>
            <a:pPr fontAlgn="base"/>
            <a:r>
              <a:rPr lang="en-US" sz="2000" u="sng" dirty="0">
                <a:latin typeface="Avenir Next LT Pro" panose="020B0504020202020204" pitchFamily="34" charset="77"/>
                <a:hlinkClick r:id="rId8"/>
              </a:rPr>
              <a:t>https://afwerxchallenge.com</a:t>
            </a:r>
            <a:r>
              <a:rPr lang="en-US" sz="2000" dirty="0">
                <a:latin typeface="Avenir Next LT Pro" panose="020B0504020202020204" pitchFamily="34" charset="77"/>
              </a:rPr>
              <a:t> collaboration which could result in SBIR</a:t>
            </a:r>
          </a:p>
          <a:p>
            <a:pPr fontAlgn="base"/>
            <a:r>
              <a:rPr lang="en-US" sz="2000" u="sng" dirty="0">
                <a:latin typeface="Avenir Next LT Pro" panose="020B0504020202020204" pitchFamily="34" charset="77"/>
                <a:hlinkClick r:id="rId9"/>
              </a:rPr>
              <a:t>https://www.sofwerx.org</a:t>
            </a:r>
            <a:r>
              <a:rPr lang="en-US" sz="2000" dirty="0">
                <a:latin typeface="Avenir Next LT Pro" panose="020B0504020202020204" pitchFamily="34" charset="77"/>
              </a:rPr>
              <a:t> prize competition</a:t>
            </a:r>
          </a:p>
          <a:p>
            <a:pPr fontAlgn="base"/>
            <a:r>
              <a:rPr lang="en-US" sz="2000" u="sng" dirty="0">
                <a:latin typeface="Avenir Next LT Pro" panose="020B0504020202020204" pitchFamily="34" charset="77"/>
                <a:hlinkClick r:id="rId10"/>
              </a:rPr>
              <a:t>https://www.sbir.gov/sbirsearch/topic/current</a:t>
            </a:r>
            <a:r>
              <a:rPr lang="en-US" sz="2000" dirty="0">
                <a:latin typeface="Avenir Next LT Pro" panose="020B0504020202020204" pitchFamily="34" charset="77"/>
              </a:rPr>
              <a:t> </a:t>
            </a:r>
          </a:p>
          <a:p>
            <a:pPr fontAlgn="base"/>
            <a:r>
              <a:rPr lang="en-US" sz="2000" u="sng" dirty="0">
                <a:latin typeface="Avenir Next LT Pro" panose="020B0504020202020204" pitchFamily="34" charset="77"/>
                <a:hlinkClick r:id="rId11"/>
              </a:rPr>
              <a:t>https://aal.army</a:t>
            </a:r>
            <a:r>
              <a:rPr lang="en-US" sz="2000" dirty="0">
                <a:latin typeface="Avenir Next LT Pro" panose="020B0504020202020204" pitchFamily="34" charset="77"/>
              </a:rPr>
              <a:t> competitions that use SBIR mechanism</a:t>
            </a:r>
          </a:p>
          <a:p>
            <a:pPr fontAlgn="base"/>
            <a:r>
              <a:rPr lang="en-US" sz="2000" u="sng" dirty="0">
                <a:latin typeface="Avenir Next LT Pro" panose="020B0504020202020204" pitchFamily="34" charset="77"/>
                <a:hlinkClick r:id="rId12"/>
              </a:rPr>
              <a:t>https://www.arl.army.mil/xtechsearch/</a:t>
            </a:r>
            <a:r>
              <a:rPr lang="en-US" sz="2000" dirty="0">
                <a:latin typeface="Avenir Next LT Pro" panose="020B0504020202020204" pitchFamily="34" charset="77"/>
              </a:rPr>
              <a:t> prize competition</a:t>
            </a:r>
          </a:p>
          <a:p>
            <a:pPr fontAlgn="base"/>
            <a:r>
              <a:rPr lang="en-US" sz="2000" u="sng" dirty="0">
                <a:latin typeface="Avenir Next LT Pro" panose="020B0504020202020204" pitchFamily="34" charset="77"/>
                <a:hlinkClick r:id="rId13"/>
              </a:rPr>
              <a:t>https://www.peosoldier.army.mil/sep/</a:t>
            </a:r>
            <a:r>
              <a:rPr lang="en-US" sz="2000" dirty="0">
                <a:latin typeface="Avenir Next LT Pro" panose="020B0504020202020204" pitchFamily="34" charset="77"/>
              </a:rPr>
              <a:t> idea generation</a:t>
            </a:r>
          </a:p>
          <a:p>
            <a:pPr fontAlgn="base"/>
            <a:r>
              <a:rPr lang="en-US" sz="2000" u="sng" dirty="0">
                <a:latin typeface="Avenir Next LT Pro" panose="020B0504020202020204" pitchFamily="34" charset="77"/>
                <a:hlinkClick r:id="rId14"/>
              </a:rPr>
              <a:t>https://www.challenge.gov</a:t>
            </a:r>
            <a:r>
              <a:rPr lang="en-US" sz="2000" dirty="0">
                <a:latin typeface="Avenir Next LT Pro" panose="020B0504020202020204" pitchFamily="34" charset="77"/>
              </a:rPr>
              <a:t> challenges</a:t>
            </a:r>
          </a:p>
          <a:p>
            <a:pPr fontAlgn="base"/>
            <a:r>
              <a:rPr lang="en-US" sz="2000" u="sng" dirty="0">
                <a:latin typeface="Avenir Next LT Pro" panose="020B0504020202020204" pitchFamily="34" charset="77"/>
                <a:hlinkClick r:id="rId15"/>
              </a:rPr>
              <a:t>https://www.grants.gov</a:t>
            </a:r>
            <a:r>
              <a:rPr lang="en-US" sz="2000" dirty="0">
                <a:latin typeface="Avenir Next LT Pro" panose="020B0504020202020204" pitchFamily="34" charset="77"/>
              </a:rPr>
              <a:t> grants (not contracts), Radiological, and Nuclear Defense</a:t>
            </a:r>
            <a:endParaRPr lang="en-US" sz="2000" b="1" dirty="0">
              <a:latin typeface="Avenir Next LT Pro" panose="020B0504020202020204" pitchFamily="34" charset="77"/>
              <a:cs typeface="Times New Roman" panose="02020603050405020304" pitchFamily="18" charset="0"/>
            </a:endParaRPr>
          </a:p>
          <a:p>
            <a:pPr marL="380990" indent="-380990">
              <a:spcAft>
                <a:spcPts val="1600"/>
              </a:spcAft>
              <a:buFont typeface="Courier New" panose="02070309020205020404" pitchFamily="49" charset="0"/>
              <a:buChar char="o"/>
            </a:pP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6">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2389959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FINDING CONTRACT OPPORTUNITIES</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https://www.diu.mil/work-with-us/commercial</a:t>
            </a:r>
            <a:r>
              <a:rPr lang="en-US" sz="2000" dirty="0">
                <a:latin typeface="Avenir Next LT Pro" panose="020B0504020202020204" pitchFamily="34" charset="77"/>
              </a:rPr>
              <a:t> Defense Innovation Unit contracts</a:t>
            </a:r>
          </a:p>
          <a:p>
            <a:pPr fontAlgn="base"/>
            <a:r>
              <a:rPr lang="en-US" sz="2000" u="sng" dirty="0">
                <a:latin typeface="Avenir Next LT Pro" panose="020B0504020202020204" pitchFamily="34" charset="77"/>
                <a:hlinkClick r:id="rId7"/>
              </a:rPr>
              <a:t>https://aida.mitre.org/ota/existing-ota-consortia/</a:t>
            </a:r>
            <a:r>
              <a:rPr lang="en-US" sz="2000" dirty="0">
                <a:latin typeface="Avenir Next LT Pro" panose="020B0504020202020204" pitchFamily="34" charset="77"/>
              </a:rPr>
              <a:t> consortia</a:t>
            </a:r>
          </a:p>
          <a:p>
            <a:pPr fontAlgn="base"/>
            <a:r>
              <a:rPr lang="en-US" sz="2000" u="sng" dirty="0">
                <a:latin typeface="Avenir Next LT Pro" panose="020B0504020202020204" pitchFamily="34" charset="77"/>
                <a:hlinkClick r:id="rId8"/>
              </a:rPr>
              <a:t>https://www.health.mil/About-MHS/OASDHA/Defense-Health-Agency/Research-and-Development</a:t>
            </a:r>
            <a:r>
              <a:rPr lang="en-US" sz="2000" dirty="0">
                <a:latin typeface="Avenir Next LT Pro" panose="020B0504020202020204" pitchFamily="34" charset="77"/>
              </a:rPr>
              <a:t> Defense Health Agency</a:t>
            </a:r>
          </a:p>
          <a:p>
            <a:pPr fontAlgn="base"/>
            <a:r>
              <a:rPr lang="en-US" sz="2000" u="sng" dirty="0">
                <a:latin typeface="Avenir Next LT Pro" panose="020B0504020202020204" pitchFamily="34" charset="77"/>
                <a:hlinkClick r:id="rId9"/>
              </a:rPr>
              <a:t>https://mrdc.amedd.army.mil</a:t>
            </a:r>
            <a:r>
              <a:rPr lang="en-US" sz="2000" dirty="0">
                <a:latin typeface="Avenir Next LT Pro" panose="020B0504020202020204" pitchFamily="34" charset="77"/>
              </a:rPr>
              <a:t> The Army’s Medical Research &amp; Development Command </a:t>
            </a:r>
          </a:p>
          <a:p>
            <a:pPr fontAlgn="base"/>
            <a:r>
              <a:rPr lang="en-US" sz="2000" u="sng" dirty="0">
                <a:latin typeface="Avenir Next LT Pro" panose="020B0504020202020204" pitchFamily="34" charset="77"/>
                <a:hlinkClick r:id="rId10"/>
              </a:rPr>
              <a:t>https://cdmrp.army.mil</a:t>
            </a:r>
            <a:r>
              <a:rPr lang="en-US" sz="2000" u="sng" dirty="0">
                <a:latin typeface="Avenir Next LT Pro" panose="020B0504020202020204" pitchFamily="34" charset="77"/>
              </a:rPr>
              <a:t> </a:t>
            </a:r>
            <a:r>
              <a:rPr lang="en-US" sz="2000" dirty="0">
                <a:latin typeface="Avenir Next LT Pro" panose="020B0504020202020204" pitchFamily="34" charset="77"/>
              </a:rPr>
              <a:t>Congressionally-directed Medical Research Program</a:t>
            </a:r>
          </a:p>
          <a:p>
            <a:pPr fontAlgn="base"/>
            <a:r>
              <a:rPr lang="en-US" sz="2000" u="sng" dirty="0">
                <a:latin typeface="Avenir Next LT Pro" panose="020B0504020202020204" pitchFamily="34" charset="77"/>
                <a:hlinkClick r:id="rId11"/>
              </a:rPr>
              <a:t>https://www.wrair.army.mil</a:t>
            </a:r>
            <a:r>
              <a:rPr lang="en-US" sz="2000" dirty="0">
                <a:latin typeface="Avenir Next LT Pro" panose="020B0504020202020204" pitchFamily="34" charset="77"/>
              </a:rPr>
              <a:t> Walter Reed Army Institute of Research - Biomedical Research &amp; Research Network</a:t>
            </a:r>
          </a:p>
          <a:p>
            <a:pPr fontAlgn="base"/>
            <a:r>
              <a:rPr lang="en-US" sz="2000" u="sng" dirty="0">
                <a:latin typeface="Avenir Next LT Pro" panose="020B0504020202020204" pitchFamily="34" charset="77"/>
                <a:hlinkClick r:id="rId12"/>
              </a:rPr>
              <a:t>https://usaisr.amedd.army.mil</a:t>
            </a:r>
            <a:r>
              <a:rPr lang="en-US" sz="2000" dirty="0">
                <a:latin typeface="Avenir Next LT Pro" panose="020B0504020202020204" pitchFamily="34" charset="77"/>
              </a:rPr>
              <a:t> US Army Institute of Surgical Research</a:t>
            </a:r>
          </a:p>
          <a:p>
            <a:pPr fontAlgn="base"/>
            <a:r>
              <a:rPr lang="en-US" sz="2000" u="sng" dirty="0">
                <a:latin typeface="Avenir Next LT Pro" panose="020B0504020202020204" pitchFamily="34" charset="77"/>
                <a:hlinkClick r:id="rId13"/>
              </a:rPr>
              <a:t>https://techlinkcenter.org</a:t>
            </a:r>
            <a:r>
              <a:rPr lang="en-US" sz="2000" dirty="0">
                <a:latin typeface="Avenir Next LT Pro" panose="020B0504020202020204" pitchFamily="34" charset="77"/>
              </a:rPr>
              <a:t> to license IP from the federal government &amp; FFRDCs</a:t>
            </a:r>
          </a:p>
          <a:p>
            <a:pPr marL="380990" indent="-380990">
              <a:spcAft>
                <a:spcPts val="1600"/>
              </a:spcAft>
              <a:buFont typeface="Courier New" panose="02070309020205020404" pitchFamily="49" charset="0"/>
              <a:buChar char="o"/>
            </a:pP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4">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2008780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FINDING CONTRACT OPPORTUNITIES</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https://www.dtra.mil/Business/Office-of-Small-Business/</a:t>
            </a:r>
            <a:r>
              <a:rPr lang="en-US" sz="2000" dirty="0">
                <a:latin typeface="Avenir Next LT Pro" panose="020B0504020202020204" pitchFamily="34" charset="77"/>
              </a:rPr>
              <a:t> Defense Threat Reduction Agency</a:t>
            </a:r>
          </a:p>
          <a:p>
            <a:pPr fontAlgn="base"/>
            <a:r>
              <a:rPr lang="en-US" sz="2000" u="sng" dirty="0">
                <a:latin typeface="Avenir Next LT Pro" panose="020B0504020202020204" pitchFamily="34" charset="77"/>
                <a:hlinkClick r:id="rId7"/>
              </a:rPr>
              <a:t>https://www.secnav.navy.mil/agility/Pages/guide_for_industry_academia.aspx</a:t>
            </a:r>
            <a:r>
              <a:rPr lang="en-US" sz="2000" dirty="0">
                <a:latin typeface="Avenir Next LT Pro" panose="020B0504020202020204" pitchFamily="34" charset="77"/>
              </a:rPr>
              <a:t> </a:t>
            </a:r>
            <a:r>
              <a:rPr lang="en-US" sz="2000" dirty="0" err="1">
                <a:latin typeface="Avenir Next LT Pro" panose="020B0504020202020204" pitchFamily="34" charset="77"/>
              </a:rPr>
              <a:t>NavalX</a:t>
            </a:r>
            <a:endParaRPr lang="en-US" sz="2000" dirty="0">
              <a:latin typeface="Avenir Next LT Pro" panose="020B0504020202020204" pitchFamily="34" charset="77"/>
            </a:endParaRPr>
          </a:p>
          <a:p>
            <a:pPr fontAlgn="base"/>
            <a:r>
              <a:rPr lang="en-US" sz="2000" u="sng" dirty="0">
                <a:latin typeface="Avenir Next LT Pro" panose="020B0504020202020204" pitchFamily="34" charset="77"/>
                <a:hlinkClick r:id="rId8"/>
              </a:rPr>
              <a:t>https://www.darpa.mil/work-with-us/opportunities</a:t>
            </a:r>
            <a:r>
              <a:rPr lang="en-US" sz="2000" dirty="0">
                <a:latin typeface="Avenir Next LT Pro" panose="020B0504020202020204" pitchFamily="34" charset="77"/>
              </a:rPr>
              <a:t> DARPA</a:t>
            </a:r>
          </a:p>
          <a:p>
            <a:r>
              <a:rPr lang="en-US" sz="2000" u="sng" dirty="0">
                <a:latin typeface="Avenir Next LT Pro" panose="020B0504020202020204" pitchFamily="34" charset="77"/>
                <a:hlinkClick r:id="rId9"/>
              </a:rPr>
              <a:t>https://www.jpeocbrnd.osd.mil/Work-With-Us/</a:t>
            </a:r>
            <a:r>
              <a:rPr lang="en-US" sz="2000" dirty="0">
                <a:latin typeface="Avenir Next LT Pro" panose="020B0504020202020204" pitchFamily="34" charset="77"/>
              </a:rPr>
              <a:t> JPEO Chemical, Biological, Radiological, and Nuclear Defense</a:t>
            </a:r>
            <a:endParaRPr lang="en-US" sz="2000" b="1" dirty="0">
              <a:latin typeface="Avenir Next LT Pro" panose="020B0504020202020204" pitchFamily="34" charset="77"/>
              <a:cs typeface="Times New Roman" panose="02020603050405020304" pitchFamily="18" charset="0"/>
            </a:endParaRPr>
          </a:p>
          <a:p>
            <a:pPr marL="380990" indent="-380990">
              <a:spcAft>
                <a:spcPts val="1600"/>
              </a:spcAft>
              <a:buFont typeface="Courier New" panose="02070309020205020404" pitchFamily="49" charset="0"/>
              <a:buChar char="o"/>
            </a:pP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0">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238111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TYPES OF FEDERAL CONTRACTS</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https://www.fedscout.com/the-different-types-of-government-contracts</a:t>
            </a:r>
            <a:r>
              <a:rPr lang="en-US" sz="2000" dirty="0">
                <a:latin typeface="Avenir Next LT Pro" panose="020B0504020202020204" pitchFamily="34" charset="77"/>
              </a:rPr>
              <a:t> </a:t>
            </a:r>
          </a:p>
          <a:p>
            <a:pPr fontAlgn="base"/>
            <a:r>
              <a:rPr lang="en-US" sz="2000" u="sng" dirty="0">
                <a:latin typeface="Avenir Next LT Pro" panose="020B0504020202020204" pitchFamily="34" charset="77"/>
                <a:hlinkClick r:id="rId7"/>
              </a:rPr>
              <a:t>https://aida.mitre.org/ota/</a:t>
            </a:r>
            <a:r>
              <a:rPr lang="en-US" sz="2000" dirty="0">
                <a:latin typeface="Avenir Next LT Pro" panose="020B0504020202020204" pitchFamily="34" charset="77"/>
              </a:rPr>
              <a:t> Other Transaction Authority (OTA)</a:t>
            </a:r>
          </a:p>
          <a:p>
            <a:r>
              <a:rPr lang="en-US" sz="2000" u="sng" dirty="0">
                <a:latin typeface="Avenir Next LT Pro" panose="020B0504020202020204" pitchFamily="34" charset="77"/>
                <a:hlinkClick r:id="rId8"/>
              </a:rPr>
              <a:t>https://aaf.dau.edu/aaf/contracting-cone/</a:t>
            </a:r>
            <a:r>
              <a:rPr lang="en-US" sz="2000" dirty="0">
                <a:latin typeface="Avenir Next LT Pro" panose="020B0504020202020204" pitchFamily="34" charset="77"/>
              </a:rPr>
              <a:t> Contracting Cone (distinguishes between FAR-based and OT contracts by nomenclature)</a:t>
            </a: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9">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638569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SBIR OVERVIEW</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https://www.sbir.gov/about</a:t>
            </a:r>
            <a:r>
              <a:rPr lang="en-US" sz="2000" dirty="0">
                <a:latin typeface="Avenir Next LT Pro" panose="020B0504020202020204" pitchFamily="34" charset="77"/>
              </a:rPr>
              <a:t> overview with a table of contents on the left hand side</a:t>
            </a:r>
          </a:p>
          <a:p>
            <a:pPr fontAlgn="base"/>
            <a:r>
              <a:rPr lang="en-US" sz="2000" u="sng" dirty="0">
                <a:latin typeface="Avenir Next LT Pro" panose="020B0504020202020204" pitchFamily="34" charset="77"/>
                <a:hlinkClick r:id="rId7"/>
              </a:rPr>
              <a:t>https://www.sbir.gov/sites/default/files/elig_size_compliance_guide.pdf</a:t>
            </a:r>
            <a:r>
              <a:rPr lang="en-US" sz="2000" b="1" dirty="0">
                <a:latin typeface="Avenir Next LT Pro" panose="020B0504020202020204" pitchFamily="34" charset="77"/>
              </a:rPr>
              <a:t> </a:t>
            </a:r>
            <a:r>
              <a:rPr lang="en-US" sz="2000" dirty="0">
                <a:latin typeface="Avenir Next LT Pro" panose="020B0504020202020204" pitchFamily="34" charset="77"/>
              </a:rPr>
              <a:t>SBIR and STTR eligibility guide</a:t>
            </a:r>
          </a:p>
          <a:p>
            <a:pPr fontAlgn="base"/>
            <a:r>
              <a:rPr lang="en-US" sz="2000" u="sng" dirty="0">
                <a:latin typeface="Avenir Next LT Pro" panose="020B0504020202020204" pitchFamily="34" charset="77"/>
                <a:hlinkClick r:id="rId8"/>
              </a:rPr>
              <a:t>https://www.sbir.gov/agencies-landing</a:t>
            </a:r>
            <a:r>
              <a:rPr lang="en-US" sz="2000" dirty="0">
                <a:latin typeface="Avenir Next LT Pro" panose="020B0504020202020204" pitchFamily="34" charset="77"/>
              </a:rPr>
              <a:t> federal agencies that participate in the SBIR program</a:t>
            </a:r>
          </a:p>
          <a:p>
            <a:r>
              <a:rPr lang="en-US" sz="2000" u="sng" dirty="0">
                <a:latin typeface="Avenir Next LT Pro" panose="020B0504020202020204" pitchFamily="34" charset="77"/>
                <a:hlinkClick r:id="rId9"/>
              </a:rPr>
              <a:t>https://www.fedscout.com/a-startup-guide-to-sbir</a:t>
            </a:r>
            <a:r>
              <a:rPr lang="en-US" sz="2000" dirty="0">
                <a:latin typeface="Avenir Next LT Pro" panose="020B0504020202020204" pitchFamily="34" charset="77"/>
              </a:rPr>
              <a:t> startup guide to SBIR</a:t>
            </a: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0">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303152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FAR, DFARS, DODI 5000</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https://www.acquisition.gov/browse/index/far</a:t>
            </a:r>
            <a:r>
              <a:rPr lang="en-US" sz="2000" dirty="0">
                <a:latin typeface="Avenir Next LT Pro" panose="020B0504020202020204" pitchFamily="34" charset="77"/>
              </a:rPr>
              <a:t> Federal Acquisition Regulation (FAR)</a:t>
            </a:r>
          </a:p>
          <a:p>
            <a:pPr fontAlgn="base"/>
            <a:r>
              <a:rPr lang="en-US" sz="2000" u="sng" dirty="0">
                <a:latin typeface="Avenir Next LT Pro" panose="020B0504020202020204" pitchFamily="34" charset="77"/>
                <a:hlinkClick r:id="rId7"/>
              </a:rPr>
              <a:t>https://www.acquisition.gov/dfars</a:t>
            </a:r>
            <a:r>
              <a:rPr lang="en-US" sz="2000" dirty="0">
                <a:latin typeface="Avenir Next LT Pro" panose="020B0504020202020204" pitchFamily="34" charset="77"/>
              </a:rPr>
              <a:t> Defense Federal Acquisition Regulation System (DFARS)</a:t>
            </a:r>
          </a:p>
          <a:p>
            <a:pPr fontAlgn="base"/>
            <a:r>
              <a:rPr lang="en-US" sz="2000" u="sng" dirty="0">
                <a:latin typeface="Avenir Next LT Pro" panose="020B0504020202020204" pitchFamily="34" charset="77"/>
                <a:hlinkClick r:id="rId8"/>
              </a:rPr>
              <a:t>https://acqnotes.com/acquisition-index</a:t>
            </a:r>
            <a:r>
              <a:rPr lang="en-US" sz="2000" dirty="0">
                <a:latin typeface="Avenir Next LT Pro" panose="020B0504020202020204" pitchFamily="34" charset="77"/>
              </a:rPr>
              <a:t> Index</a:t>
            </a:r>
          </a:p>
          <a:p>
            <a:pPr fontAlgn="base"/>
            <a:r>
              <a:rPr lang="en-US" sz="2000" u="sng" dirty="0">
                <a:latin typeface="Avenir Next LT Pro" panose="020B0504020202020204" pitchFamily="34" charset="77"/>
                <a:hlinkClick r:id="rId9"/>
              </a:rPr>
              <a:t>https://acqnotes.com/references</a:t>
            </a:r>
            <a:r>
              <a:rPr lang="en-US" sz="2000" dirty="0">
                <a:latin typeface="Avenir Next LT Pro" panose="020B0504020202020204" pitchFamily="34" charset="77"/>
              </a:rPr>
              <a:t> Acquisitions Regulations</a:t>
            </a:r>
          </a:p>
          <a:p>
            <a:pPr fontAlgn="base"/>
            <a:r>
              <a:rPr lang="en-US" sz="2000" u="sng" dirty="0">
                <a:latin typeface="Avenir Next LT Pro" panose="020B0504020202020204" pitchFamily="34" charset="77"/>
                <a:hlinkClick r:id="rId10"/>
              </a:rPr>
              <a:t>https://www.safcn.af.mil/Organizations/CISO-Homepage/Small-Business-Cybersecurity-Information/</a:t>
            </a:r>
            <a:r>
              <a:rPr lang="en-US" sz="2000" dirty="0">
                <a:latin typeface="Avenir Next LT Pro" panose="020B0504020202020204" pitchFamily="34" charset="77"/>
              </a:rPr>
              <a:t> information for tech startups on a variety of cybersecurity compliance topics</a:t>
            </a:r>
          </a:p>
          <a:p>
            <a:pPr fontAlgn="base"/>
            <a:r>
              <a:rPr lang="en-US" sz="2000" u="sng" dirty="0">
                <a:latin typeface="Avenir Next LT Pro" panose="020B0504020202020204" pitchFamily="34" charset="77"/>
                <a:hlinkClick r:id="rId11"/>
              </a:rPr>
              <a:t>https://www.sbir.gov/tutorials/cyber-security/</a:t>
            </a:r>
            <a:r>
              <a:rPr lang="en-US" sz="2000" dirty="0">
                <a:latin typeface="Avenir Next LT Pro" panose="020B0504020202020204" pitchFamily="34" charset="77"/>
              </a:rPr>
              <a:t> SBIR tutorial on cybersecurity for small business</a:t>
            </a:r>
          </a:p>
          <a:p>
            <a:pPr fontAlgn="base"/>
            <a:r>
              <a:rPr lang="en-US" sz="2000" u="sng" dirty="0">
                <a:latin typeface="Avenir Next LT Pro" panose="020B0504020202020204" pitchFamily="34" charset="77"/>
                <a:hlinkClick r:id="rId12"/>
              </a:rPr>
              <a:t>https://www.fedramp.gov</a:t>
            </a:r>
            <a:r>
              <a:rPr lang="en-US" sz="2000" dirty="0">
                <a:latin typeface="Avenir Next LT Pro" panose="020B0504020202020204" pitchFamily="34" charset="77"/>
              </a:rPr>
              <a:t> how to become FEDRAMP authorized</a:t>
            </a:r>
          </a:p>
          <a:p>
            <a:pPr fontAlgn="base"/>
            <a:r>
              <a:rPr lang="en-US" sz="2000" u="sng" dirty="0">
                <a:latin typeface="Avenir Next LT Pro" panose="020B0504020202020204" pitchFamily="34" charset="77"/>
                <a:hlinkClick r:id="rId13"/>
              </a:rPr>
              <a:t>https://p1.dso.mil/</a:t>
            </a:r>
            <a:r>
              <a:rPr lang="en-US" sz="2000" dirty="0">
                <a:latin typeface="Avenir Next LT Pro" panose="020B0504020202020204" pitchFamily="34" charset="77"/>
              </a:rPr>
              <a:t> the platform one website</a:t>
            </a:r>
          </a:p>
          <a:p>
            <a:r>
              <a:rPr lang="en-US" sz="2000" u="sng" dirty="0">
                <a:latin typeface="Avenir Next LT Pro" panose="020B0504020202020204" pitchFamily="34" charset="77"/>
                <a:hlinkClick r:id="rId14"/>
              </a:rPr>
              <a:t>https://www.nist.gov/standards</a:t>
            </a:r>
            <a:r>
              <a:rPr lang="en-US" sz="2000" dirty="0">
                <a:latin typeface="Avenir Next LT Pro" panose="020B0504020202020204" pitchFamily="34" charset="77"/>
              </a:rPr>
              <a:t> NIST standards</a:t>
            </a: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5">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2333964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CYBERSECURITY &amp; IT COMPLIANCE</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https://www.safcn.af.mil/Organizations/CISO-Homepage/Small-Business-Cybersecurity-Information/</a:t>
            </a:r>
            <a:r>
              <a:rPr lang="en-US" sz="2000" dirty="0">
                <a:latin typeface="Avenir Next LT Pro" panose="020B0504020202020204" pitchFamily="34" charset="77"/>
              </a:rPr>
              <a:t> information for tech startups on a variety of cybersecurity compliance topics</a:t>
            </a:r>
          </a:p>
          <a:p>
            <a:pPr fontAlgn="base"/>
            <a:r>
              <a:rPr lang="en-US" sz="2000" u="sng" dirty="0">
                <a:latin typeface="Avenir Next LT Pro" panose="020B0504020202020204" pitchFamily="34" charset="77"/>
                <a:hlinkClick r:id="rId7"/>
              </a:rPr>
              <a:t>https://www.sbir.gov/tutorials/cyber-security/</a:t>
            </a:r>
            <a:r>
              <a:rPr lang="en-US" sz="2000" dirty="0">
                <a:latin typeface="Avenir Next LT Pro" panose="020B0504020202020204" pitchFamily="34" charset="77"/>
              </a:rPr>
              <a:t> SBIR tutorial on cybersecurity for small business</a:t>
            </a:r>
          </a:p>
          <a:p>
            <a:pPr fontAlgn="base"/>
            <a:r>
              <a:rPr lang="en-US" sz="2000" u="sng" dirty="0">
                <a:latin typeface="Avenir Next LT Pro" panose="020B0504020202020204" pitchFamily="34" charset="77"/>
                <a:hlinkClick r:id="rId8"/>
              </a:rPr>
              <a:t>https://www.fedramp.gov</a:t>
            </a:r>
            <a:r>
              <a:rPr lang="en-US" sz="2000" dirty="0">
                <a:latin typeface="Avenir Next LT Pro" panose="020B0504020202020204" pitchFamily="34" charset="77"/>
              </a:rPr>
              <a:t> how to become FEDRAMP authorized</a:t>
            </a:r>
          </a:p>
          <a:p>
            <a:pPr fontAlgn="base"/>
            <a:r>
              <a:rPr lang="en-US" sz="2000" u="sng" dirty="0">
                <a:latin typeface="Avenir Next LT Pro" panose="020B0504020202020204" pitchFamily="34" charset="77"/>
                <a:hlinkClick r:id="rId9"/>
              </a:rPr>
              <a:t>https://p1.dso.mil/</a:t>
            </a:r>
            <a:r>
              <a:rPr lang="en-US" sz="2000" dirty="0">
                <a:latin typeface="Avenir Next LT Pro" panose="020B0504020202020204" pitchFamily="34" charset="77"/>
              </a:rPr>
              <a:t> the platform one website</a:t>
            </a:r>
          </a:p>
          <a:p>
            <a:r>
              <a:rPr lang="en-US" sz="2000" u="sng" dirty="0">
                <a:latin typeface="Avenir Next LT Pro" panose="020B0504020202020204" pitchFamily="34" charset="77"/>
                <a:hlinkClick r:id="rId10"/>
              </a:rPr>
              <a:t>https://www.nist.gov/standards</a:t>
            </a:r>
            <a:r>
              <a:rPr lang="en-US" sz="2000" dirty="0">
                <a:latin typeface="Avenir Next LT Pro" panose="020B0504020202020204" pitchFamily="34" charset="77"/>
              </a:rPr>
              <a:t> NIST standards</a:t>
            </a:r>
          </a:p>
          <a:p>
            <a:r>
              <a:rPr lang="en-US" sz="2000" dirty="0">
                <a:latin typeface="Avenir Next LT Pro" panose="020B0504020202020204" pitchFamily="34" charset="77"/>
                <a:ea typeface="Arial"/>
                <a:cs typeface="Arial"/>
                <a:sym typeface="Arial"/>
                <a:hlinkClick r:id="rId11"/>
              </a:rPr>
              <a:t>https://www.federalregister.gov/documents/2021/11/17/2021-24880/cybersecurity-maturity-model-certification-cmmc-20-updates-and-way-forward</a:t>
            </a:r>
            <a:r>
              <a:rPr lang="en-US" sz="2000" dirty="0">
                <a:latin typeface="Avenir Next LT Pro" panose="020B0504020202020204" pitchFamily="34" charset="77"/>
                <a:ea typeface="Arial"/>
                <a:cs typeface="Arial"/>
                <a:sym typeface="Arial"/>
              </a:rPr>
              <a:t> CMMC</a:t>
            </a:r>
          </a:p>
          <a:p>
            <a:r>
              <a:rPr lang="en-US" sz="2000" dirty="0">
                <a:latin typeface="Avenir Next LT Pro" panose="020B0504020202020204" pitchFamily="34" charset="77"/>
                <a:ea typeface="Arial"/>
                <a:cs typeface="Arial"/>
                <a:sym typeface="Arial"/>
                <a:hlinkClick r:id="rId12"/>
              </a:rPr>
              <a:t>https://www.acq.osd.mil/cmmc/</a:t>
            </a:r>
            <a:r>
              <a:rPr lang="en-US" sz="2000" dirty="0">
                <a:latin typeface="Avenir Next LT Pro" panose="020B0504020202020204" pitchFamily="34" charset="77"/>
                <a:ea typeface="Arial"/>
                <a:cs typeface="Arial"/>
                <a:sym typeface="Arial"/>
              </a:rPr>
              <a:t> CMMC</a:t>
            </a: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3">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3415316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CYBERSECURITY &amp; IT COMPLIANCE</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https://www.safcn.af.mil/Organizations/CISO-Homepage/Small-Business-Cybersecurity-Information/</a:t>
            </a:r>
            <a:r>
              <a:rPr lang="en-US" sz="2000" dirty="0">
                <a:latin typeface="Avenir Next LT Pro" panose="020B0504020202020204" pitchFamily="34" charset="77"/>
              </a:rPr>
              <a:t> information for tech startups on a variety of cybersecurity compliance topics</a:t>
            </a:r>
          </a:p>
          <a:p>
            <a:pPr fontAlgn="base"/>
            <a:r>
              <a:rPr lang="en-US" sz="2000" u="sng" dirty="0">
                <a:latin typeface="Avenir Next LT Pro" panose="020B0504020202020204" pitchFamily="34" charset="77"/>
                <a:hlinkClick r:id="rId7"/>
              </a:rPr>
              <a:t>https://www.sbir.gov/tutorials/cyber-security/</a:t>
            </a:r>
            <a:r>
              <a:rPr lang="en-US" sz="2000" dirty="0">
                <a:latin typeface="Avenir Next LT Pro" panose="020B0504020202020204" pitchFamily="34" charset="77"/>
              </a:rPr>
              <a:t> SBIR tutorial on cybersecurity for small business</a:t>
            </a:r>
          </a:p>
          <a:p>
            <a:pPr fontAlgn="base"/>
            <a:r>
              <a:rPr lang="en-US" sz="2000" u="sng" dirty="0">
                <a:latin typeface="Avenir Next LT Pro" panose="020B0504020202020204" pitchFamily="34" charset="77"/>
                <a:hlinkClick r:id="rId8"/>
              </a:rPr>
              <a:t>https://www.fedramp.gov</a:t>
            </a:r>
            <a:r>
              <a:rPr lang="en-US" sz="2000" dirty="0">
                <a:latin typeface="Avenir Next LT Pro" panose="020B0504020202020204" pitchFamily="34" charset="77"/>
              </a:rPr>
              <a:t> how to become FEDRAMP authorized</a:t>
            </a:r>
          </a:p>
          <a:p>
            <a:pPr fontAlgn="base"/>
            <a:r>
              <a:rPr lang="en-US" sz="2000" u="sng" dirty="0">
                <a:latin typeface="Avenir Next LT Pro" panose="020B0504020202020204" pitchFamily="34" charset="77"/>
                <a:hlinkClick r:id="rId9"/>
              </a:rPr>
              <a:t>https://p1.dso.mil/</a:t>
            </a:r>
            <a:r>
              <a:rPr lang="en-US" sz="2000" dirty="0">
                <a:latin typeface="Avenir Next LT Pro" panose="020B0504020202020204" pitchFamily="34" charset="77"/>
              </a:rPr>
              <a:t> the platform one website</a:t>
            </a:r>
          </a:p>
          <a:p>
            <a:r>
              <a:rPr lang="en-US" sz="2000" u="sng" dirty="0">
                <a:latin typeface="Avenir Next LT Pro" panose="020B0504020202020204" pitchFamily="34" charset="77"/>
                <a:hlinkClick r:id="rId10"/>
              </a:rPr>
              <a:t>https://www.nist.gov/standards</a:t>
            </a:r>
            <a:r>
              <a:rPr lang="en-US" sz="2000" dirty="0">
                <a:latin typeface="Avenir Next LT Pro" panose="020B0504020202020204" pitchFamily="34" charset="77"/>
              </a:rPr>
              <a:t> NIST standards</a:t>
            </a:r>
          </a:p>
          <a:p>
            <a:r>
              <a:rPr lang="en-US" sz="2000" dirty="0">
                <a:latin typeface="Avenir Next LT Pro" panose="020B0504020202020204" pitchFamily="34" charset="77"/>
                <a:ea typeface="Arial"/>
                <a:cs typeface="Arial"/>
                <a:sym typeface="Arial"/>
                <a:hlinkClick r:id="rId11"/>
              </a:rPr>
              <a:t>https://www.federalregister.gov/documents/2021/11/17/2021-24880/cybersecurity-maturity-model-certification-cmmc-20-updates-and-way-forward</a:t>
            </a:r>
            <a:r>
              <a:rPr lang="en-US" sz="2000" dirty="0">
                <a:latin typeface="Avenir Next LT Pro" panose="020B0504020202020204" pitchFamily="34" charset="77"/>
                <a:ea typeface="Arial"/>
                <a:cs typeface="Arial"/>
                <a:sym typeface="Arial"/>
              </a:rPr>
              <a:t> CMMC</a:t>
            </a:r>
          </a:p>
          <a:p>
            <a:r>
              <a:rPr lang="en-US" sz="2000" dirty="0">
                <a:latin typeface="Avenir Next LT Pro" panose="020B0504020202020204" pitchFamily="34" charset="77"/>
                <a:ea typeface="Arial"/>
                <a:cs typeface="Arial"/>
                <a:sym typeface="Arial"/>
                <a:hlinkClick r:id="rId12"/>
              </a:rPr>
              <a:t>https://www.acq.osd.mil/cmmc/</a:t>
            </a:r>
            <a:r>
              <a:rPr lang="en-US" sz="2000" dirty="0">
                <a:latin typeface="Avenir Next LT Pro" panose="020B0504020202020204" pitchFamily="34" charset="77"/>
                <a:ea typeface="Arial"/>
                <a:cs typeface="Arial"/>
                <a:sym typeface="Arial"/>
              </a:rPr>
              <a:t> CMMC</a:t>
            </a: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3">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442291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SBIR IP &amp; DATA RIGHTS</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Book" panose="02000503020000020003" pitchFamily="2" charset="0"/>
                <a:hlinkClick r:id="rId6"/>
              </a:rPr>
              <a:t>https://www.fedscout.com/sbir-ip-for-founders</a:t>
            </a:r>
            <a:r>
              <a:rPr lang="en-US" sz="2000" dirty="0">
                <a:latin typeface="Avenir Book" panose="02000503020000020003" pitchFamily="2" charset="0"/>
              </a:rPr>
              <a:t> SBIR awardee guide to IP</a:t>
            </a:r>
          </a:p>
          <a:p>
            <a:r>
              <a:rPr lang="en-US" sz="2000" u="sng" dirty="0">
                <a:latin typeface="Avenir Book" panose="02000503020000020003" pitchFamily="2" charset="0"/>
                <a:hlinkClick r:id="rId7"/>
              </a:rPr>
              <a:t>https://www.sbir.gov/tutorials/data-rights/tutorial-2</a:t>
            </a:r>
            <a:r>
              <a:rPr lang="en-US" sz="2000" dirty="0">
                <a:latin typeface="Avenir Book" panose="02000503020000020003" pitchFamily="2" charset="0"/>
              </a:rPr>
              <a:t> SBIR data rights</a:t>
            </a:r>
            <a:endParaRPr lang="en-US" sz="2000" dirty="0">
              <a:latin typeface="Avenir Book" panose="02000503020000020003" pitchFamily="2" charset="0"/>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8">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711033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2D60"/>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42C14CE-2D09-49AF-92C3-1832D17DBA03}"/>
              </a:ext>
            </a:extLst>
          </p:cNvPr>
          <p:cNvSpPr txBox="1"/>
          <p:nvPr/>
        </p:nvSpPr>
        <p:spPr>
          <a:xfrm>
            <a:off x="660400" y="1490990"/>
            <a:ext cx="6692900" cy="707886"/>
          </a:xfrm>
          <a:prstGeom prst="rect">
            <a:avLst/>
          </a:prstGeom>
          <a:noFill/>
        </p:spPr>
        <p:txBody>
          <a:bodyPr wrap="square" rtlCol="0">
            <a:spAutoFit/>
          </a:bodyPr>
          <a:lstStyle/>
          <a:p>
            <a:r>
              <a:rPr lang="en-US" sz="2400" b="1" spc="600" dirty="0">
                <a:solidFill>
                  <a:schemeClr val="bg1"/>
                </a:solidFill>
                <a:latin typeface="Avenir Next LT Pro" panose="020B0504020202020204" pitchFamily="34" charset="0"/>
                <a:cs typeface="Helvetica" panose="020B0604020202020204" pitchFamily="34" charset="0"/>
              </a:rPr>
              <a:t>DUAL-USE VENTURES</a:t>
            </a:r>
          </a:p>
          <a:p>
            <a:pPr rtl="0">
              <a:spcBef>
                <a:spcPts val="0"/>
              </a:spcBef>
              <a:spcAft>
                <a:spcPts val="0"/>
              </a:spcAft>
            </a:pPr>
            <a:r>
              <a:rPr lang="en-US" sz="1600" i="0" u="none" strike="noStrike" dirty="0">
                <a:solidFill>
                  <a:srgbClr val="FFFFFF"/>
                </a:solidFill>
                <a:effectLst/>
                <a:latin typeface="Avenir Next LT Pro" panose="020B0504020202020204" pitchFamily="34" charset="0"/>
              </a:rPr>
              <a:t>Navigating both commercial and defense markets</a:t>
            </a:r>
            <a:endParaRPr lang="en-US" sz="1600" dirty="0">
              <a:effectLst/>
              <a:latin typeface="Avenir Next LT Pro" panose="020B0504020202020204" pitchFamily="34" charset="0"/>
            </a:endParaRPr>
          </a:p>
        </p:txBody>
      </p:sp>
      <p:sp>
        <p:nvSpPr>
          <p:cNvPr id="12" name="TextBox 11">
            <a:extLst>
              <a:ext uri="{FF2B5EF4-FFF2-40B4-BE49-F238E27FC236}">
                <a16:creationId xmlns:a16="http://schemas.microsoft.com/office/drawing/2014/main" id="{49EA8C74-63BD-4589-837A-97B18CA89896}"/>
              </a:ext>
            </a:extLst>
          </p:cNvPr>
          <p:cNvSpPr txBox="1"/>
          <p:nvPr/>
        </p:nvSpPr>
        <p:spPr>
          <a:xfrm>
            <a:off x="675892" y="2812465"/>
            <a:ext cx="6616700" cy="2554545"/>
          </a:xfrm>
          <a:prstGeom prst="rect">
            <a:avLst/>
          </a:prstGeom>
          <a:noFill/>
        </p:spPr>
        <p:txBody>
          <a:bodyPr wrap="square">
            <a:spAutoFit/>
          </a:bodyPr>
          <a:lstStyle/>
          <a:p>
            <a:pPr rtl="0">
              <a:spcBef>
                <a:spcPts val="0"/>
              </a:spcBef>
              <a:spcAft>
                <a:spcPts val="0"/>
              </a:spcAft>
            </a:pPr>
            <a:r>
              <a:rPr lang="en-US" sz="3200" b="1" i="0" u="none" strike="noStrike" spc="600" dirty="0">
                <a:solidFill>
                  <a:srgbClr val="FFFFFF"/>
                </a:solidFill>
                <a:effectLst/>
                <a:latin typeface="Avenir Next LT Pro" panose="020B0504020202020204" pitchFamily="34" charset="0"/>
              </a:rPr>
              <a:t>KATY PERSON</a:t>
            </a:r>
            <a:endParaRPr lang="en-US" sz="3200" b="0" spc="600" dirty="0">
              <a:effectLst/>
              <a:latin typeface="Avenir Next LT Pro" panose="020B0504020202020204" pitchFamily="34" charset="0"/>
            </a:endParaRPr>
          </a:p>
          <a:p>
            <a:pPr rtl="0">
              <a:spcBef>
                <a:spcPts val="0"/>
              </a:spcBef>
              <a:spcAft>
                <a:spcPts val="0"/>
              </a:spcAft>
            </a:pPr>
            <a:br>
              <a:rPr lang="en-US" b="0" dirty="0">
                <a:effectLst/>
              </a:rPr>
            </a:br>
            <a:r>
              <a:rPr lang="en-US" sz="1800" b="0" i="0" u="none" strike="noStrike" dirty="0">
                <a:solidFill>
                  <a:srgbClr val="FFFFFF"/>
                </a:solidFill>
                <a:effectLst/>
                <a:latin typeface="Avenir Next LT Pro" panose="020B0504020202020204" pitchFamily="34" charset="0"/>
              </a:rPr>
              <a:t>Program Manager, Mission Innovation Program</a:t>
            </a:r>
            <a:endParaRPr lang="en-US" b="0" dirty="0">
              <a:effectLst/>
              <a:latin typeface="Avenir Next LT Pro" panose="020B0504020202020204" pitchFamily="34" charset="0"/>
            </a:endParaRPr>
          </a:p>
          <a:p>
            <a:pPr rtl="0">
              <a:spcBef>
                <a:spcPts val="0"/>
              </a:spcBef>
              <a:spcAft>
                <a:spcPts val="0"/>
              </a:spcAft>
            </a:pPr>
            <a:r>
              <a:rPr lang="en-US" sz="1800" b="1" i="0" u="none" strike="noStrike" dirty="0">
                <a:solidFill>
                  <a:srgbClr val="FFFFFF"/>
                </a:solidFill>
                <a:effectLst/>
                <a:latin typeface="Avenir Next LT Pro" panose="020B0504020202020204" pitchFamily="34" charset="0"/>
              </a:rPr>
              <a:t>MIT Innovation Initiative</a:t>
            </a:r>
            <a:endParaRPr lang="en-US" b="0" dirty="0">
              <a:effectLst/>
              <a:latin typeface="Avenir Next LT Pro" panose="020B0504020202020204" pitchFamily="34" charset="0"/>
            </a:endParaRPr>
          </a:p>
          <a:p>
            <a:pPr rtl="0">
              <a:spcBef>
                <a:spcPts val="0"/>
              </a:spcBef>
              <a:spcAft>
                <a:spcPts val="0"/>
              </a:spcAft>
            </a:pPr>
            <a:br>
              <a:rPr lang="en-US" b="0" dirty="0">
                <a:effectLst/>
                <a:latin typeface="Avenir Next LT Pro" panose="020B0504020202020204" pitchFamily="34" charset="0"/>
              </a:rPr>
            </a:br>
            <a:r>
              <a:rPr lang="en-US" sz="2000" b="1" i="0" u="none" strike="noStrike" dirty="0">
                <a:solidFill>
                  <a:srgbClr val="FFFFFF"/>
                </a:solidFill>
                <a:effectLst/>
                <a:latin typeface="Avenir Next LT Pro" panose="020B0504020202020204" pitchFamily="34" charset="0"/>
              </a:rPr>
              <a:t>Jan 19–21, 2022</a:t>
            </a:r>
            <a:endParaRPr lang="en-US" b="0" dirty="0">
              <a:effectLst/>
              <a:latin typeface="Avenir Next LT Pro" panose="020B0504020202020204" pitchFamily="34" charset="0"/>
            </a:endParaRPr>
          </a:p>
          <a:p>
            <a:br>
              <a:rPr lang="en-US" dirty="0"/>
            </a:br>
            <a:endParaRPr lang="en-US" dirty="0"/>
          </a:p>
        </p:txBody>
      </p:sp>
      <p:pic>
        <p:nvPicPr>
          <p:cNvPr id="10" name="Graphic 9">
            <a:extLst>
              <a:ext uri="{FF2B5EF4-FFF2-40B4-BE49-F238E27FC236}">
                <a16:creationId xmlns:a16="http://schemas.microsoft.com/office/drawing/2014/main" id="{A8617280-BB89-4B24-B1A5-CC964D99A15C}"/>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11" name="Picture 4" descr="See the source image">
            <a:extLst>
              <a:ext uri="{FF2B5EF4-FFF2-40B4-BE49-F238E27FC236}">
                <a16:creationId xmlns:a16="http://schemas.microsoft.com/office/drawing/2014/main" id="{424ABD8F-4008-4E12-913D-61309F0443B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9B661C3-FAB3-4C16-B656-348DBC910373}"/>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solidFill>
                  <a:srgbClr val="FFFFFF"/>
                </a:solidFill>
                <a:effectLst/>
                <a:latin typeface="Avenir Next LT Pro" panose="020B0504020202020204" pitchFamily="34" charset="0"/>
              </a:rPr>
              <a:t>MIT IAP 2022: </a:t>
            </a:r>
            <a:r>
              <a:rPr lang="en-US" sz="1100" i="0" u="none" strike="noStrike" dirty="0">
                <a:solidFill>
                  <a:srgbClr val="FFFFFF"/>
                </a:solidFill>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7" name="Google Shape;117;p16">
            <a:extLst>
              <a:ext uri="{FF2B5EF4-FFF2-40B4-BE49-F238E27FC236}">
                <a16:creationId xmlns:a16="http://schemas.microsoft.com/office/drawing/2014/main" id="{2080AD50-C532-4140-807D-832F9A6C0670}"/>
              </a:ext>
            </a:extLst>
          </p:cNvPr>
          <p:cNvSpPr txBox="1">
            <a:spLocks noGrp="1"/>
          </p:cNvSpPr>
          <p:nvPr>
            <p:ph type="subTitle" idx="1"/>
          </p:nvPr>
        </p:nvSpPr>
        <p:spPr>
          <a:xfrm>
            <a:off x="6056146" y="1346450"/>
            <a:ext cx="5747600" cy="4281820"/>
          </a:xfrm>
          <a:prstGeom prst="rect">
            <a:avLst/>
          </a:prstGeom>
        </p:spPr>
        <p:txBody>
          <a:bodyPr spcFirstLastPara="1" vert="horz" wrap="square" lIns="121900" tIns="121900" rIns="121900" bIns="121900" rtlCol="0" anchor="t" anchorCtr="0">
            <a:noAutofit/>
          </a:bodyPr>
          <a:lstStyle/>
          <a:p>
            <a:pPr marL="152396" indent="0" algn="just" defTabSz="914377"/>
            <a:r>
              <a:rPr lang="en-US" sz="1400" dirty="0">
                <a:solidFill>
                  <a:schemeClr val="bg1"/>
                </a:solidFill>
                <a:latin typeface="Avenir Next" panose="020B0503020202020204" pitchFamily="34" charset="0"/>
                <a:cs typeface="Arial" panose="020B0604020202020204" pitchFamily="34" charset="0"/>
              </a:rPr>
              <a:t>Specializing in defense startups, Katy collaborates with DoD organizations to link tough tech startups with defense buyers. She’s conducted workshops on dual-use ventures and coached tough tech startups seeking defense customers. She’s also written on the topic of regional economic engagement within the Defense Laboratory Enterprise, served as panelist on innovation panels, hosted US and NATO commanders on MIT's campus, and delivered a keynote speech for the City of Cambridge on Memorial Day.</a:t>
            </a:r>
          </a:p>
          <a:p>
            <a:pPr algn="just" defTabSz="914377"/>
            <a:endParaRPr lang="en-US" sz="1400" dirty="0">
              <a:solidFill>
                <a:schemeClr val="bg1"/>
              </a:solidFill>
              <a:latin typeface="Avenir Next" panose="020B0503020202020204" pitchFamily="34" charset="0"/>
              <a:cs typeface="Arial" panose="020B0604020202020204" pitchFamily="34" charset="0"/>
            </a:endParaRPr>
          </a:p>
          <a:p>
            <a:pPr marL="152396" indent="0" algn="just" defTabSz="914377"/>
            <a:r>
              <a:rPr lang="en-US" sz="1400" dirty="0">
                <a:solidFill>
                  <a:schemeClr val="bg1"/>
                </a:solidFill>
                <a:latin typeface="Avenir Next" panose="020B0503020202020204" pitchFamily="34" charset="0"/>
                <a:cs typeface="Arial" panose="020B0604020202020204" pitchFamily="34" charset="0"/>
              </a:rPr>
              <a:t>From 2003–2016 she served on active-duty US Army officer with operational, program management, and technology development assignments, including tours with the Assistant Secretary of the Army for Acquisitions, Logistics, and Technology (ASA(ALT)) - Forward, CCDC (previously RDECOM), and the 10th Mountain Division, where she received two Bronze Star Medals in Afghanistan. </a:t>
            </a:r>
          </a:p>
          <a:p>
            <a:pPr marL="0" indent="0" algn="just"/>
            <a:endParaRPr sz="1400" dirty="0">
              <a:solidFill>
                <a:schemeClr val="bg1"/>
              </a:solidFill>
              <a:latin typeface="Avenir Next" panose="020B0503020202020204" pitchFamily="34" charset="0"/>
              <a:ea typeface="Arial"/>
              <a:cs typeface="Arial"/>
              <a:sym typeface="Arial"/>
            </a:endParaRPr>
          </a:p>
        </p:txBody>
      </p:sp>
    </p:spTree>
    <p:extLst>
      <p:ext uri="{BB962C8B-B14F-4D97-AF65-F5344CB8AC3E}">
        <p14:creationId xmlns:p14="http://schemas.microsoft.com/office/powerpoint/2010/main" val="850050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ITAR &amp; EXPORTING</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https://www.sbir.gov/tutorials/itar/</a:t>
            </a:r>
            <a:r>
              <a:rPr lang="en-US" sz="2000" dirty="0">
                <a:latin typeface="Avenir Next LT Pro" panose="020B0504020202020204" pitchFamily="34" charset="77"/>
              </a:rPr>
              <a:t> SBIR tutorial on ITAR</a:t>
            </a:r>
          </a:p>
          <a:p>
            <a:pPr fontAlgn="base"/>
            <a:r>
              <a:rPr lang="en-US" sz="2000" u="sng" dirty="0">
                <a:latin typeface="Avenir Next LT Pro" panose="020B0504020202020204" pitchFamily="34" charset="77"/>
                <a:hlinkClick r:id="rId7"/>
              </a:rPr>
              <a:t>https://www.pmddtc.state.gov/ddtc_public</a:t>
            </a:r>
            <a:r>
              <a:rPr lang="en-US" sz="2000" dirty="0">
                <a:latin typeface="Avenir Next LT Pro" panose="020B0504020202020204" pitchFamily="34" charset="77"/>
              </a:rPr>
              <a:t> State Department ITAR website</a:t>
            </a:r>
          </a:p>
          <a:p>
            <a:r>
              <a:rPr lang="en-US" sz="2000" u="sng" dirty="0">
                <a:latin typeface="Avenir Next LT Pro" panose="020B0504020202020204" pitchFamily="34" charset="77"/>
                <a:hlinkClick r:id="rId8"/>
              </a:rPr>
              <a:t>https://www.ecfr.gov/current/title-22/chapter-I/subchapter-M/part-121</a:t>
            </a:r>
            <a:r>
              <a:rPr lang="en-US" sz="2000" dirty="0">
                <a:latin typeface="Avenir Next LT Pro" panose="020B0504020202020204" pitchFamily="34" charset="77"/>
              </a:rPr>
              <a:t> CFR Munitions List</a:t>
            </a: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9">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24518244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CFIUS &amp; FIRRMA</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https://home.treasury.gov/policy-issues/international/the-committee-on-foreign-investment-in-the-united-states-cfius</a:t>
            </a:r>
            <a:r>
              <a:rPr lang="en-US" sz="2000" dirty="0">
                <a:latin typeface="Avenir Next LT Pro" panose="020B0504020202020204" pitchFamily="34" charset="77"/>
              </a:rPr>
              <a:t> CFIUS</a:t>
            </a:r>
          </a:p>
          <a:p>
            <a:pPr fontAlgn="base"/>
            <a:r>
              <a:rPr lang="en-US" sz="2000" u="sng" dirty="0">
                <a:latin typeface="Avenir Next LT Pro" panose="020B0504020202020204" pitchFamily="34" charset="77"/>
                <a:hlinkClick r:id="rId7"/>
              </a:rPr>
              <a:t>https://www.congress.gov/bill/115th-congress/house-bill/4311</a:t>
            </a:r>
            <a:r>
              <a:rPr lang="en-US" sz="2000" dirty="0">
                <a:latin typeface="Avenir Next LT Pro" panose="020B0504020202020204" pitchFamily="34" charset="77"/>
              </a:rPr>
              <a:t> FIRRMA</a:t>
            </a: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8">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3647863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VENTURE CAPITAL</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https://innovation.mit.edu/education-community/blog/?topic=mission-driven-innovation</a:t>
            </a:r>
            <a:r>
              <a:rPr lang="en-US" sz="2000" dirty="0">
                <a:latin typeface="Avenir Next LT Pro" panose="020B0504020202020204" pitchFamily="34" charset="77"/>
              </a:rPr>
              <a:t> Who’s Your Ally Blog Series</a:t>
            </a:r>
          </a:p>
          <a:p>
            <a:pPr fontAlgn="base"/>
            <a:r>
              <a:rPr lang="en-US" sz="2000" u="sng" dirty="0">
                <a:latin typeface="Avenir Next LT Pro" panose="020B0504020202020204" pitchFamily="34" charset="77"/>
                <a:hlinkClick r:id="rId7"/>
              </a:rPr>
              <a:t>https://www.acq.osd.mil/tc/</a:t>
            </a:r>
            <a:r>
              <a:rPr lang="en-US" sz="2000" dirty="0">
                <a:latin typeface="Avenir Next LT Pro" panose="020B0504020202020204" pitchFamily="34" charset="77"/>
              </a:rPr>
              <a:t> Trusted Capital</a:t>
            </a:r>
          </a:p>
          <a:p>
            <a:pPr fontAlgn="base"/>
            <a:r>
              <a:rPr lang="en-US" sz="2000" u="sng" dirty="0">
                <a:latin typeface="Avenir Next LT Pro" panose="020B0504020202020204" pitchFamily="34" charset="77"/>
                <a:hlinkClick r:id="rId8"/>
              </a:rPr>
              <a:t>https://dodtrustedcapital.force.com/s/</a:t>
            </a:r>
            <a:r>
              <a:rPr lang="en-US" sz="2000" dirty="0">
                <a:latin typeface="Avenir Next LT Pro" panose="020B0504020202020204" pitchFamily="34" charset="77"/>
              </a:rPr>
              <a:t> Trusted Capital Marketplace</a:t>
            </a:r>
          </a:p>
          <a:p>
            <a:pPr fontAlgn="base"/>
            <a:r>
              <a:rPr lang="en-US" sz="2000" u="sng" dirty="0">
                <a:latin typeface="Avenir Next LT Pro" panose="020B0504020202020204" pitchFamily="34" charset="77"/>
                <a:hlinkClick r:id="rId9"/>
              </a:rPr>
              <a:t>https://www.wiley.law/assets/htmldocuments/2021-Gov-Con-SBIR-How-Acquisitions-and-Venture-Capital-Funding-Impact-Eligibility-for-SBIR-Awards.pdf</a:t>
            </a:r>
            <a:r>
              <a:rPr lang="en-US" sz="2000" dirty="0">
                <a:latin typeface="Avenir Next LT Pro" panose="020B0504020202020204" pitchFamily="34" charset="77"/>
              </a:rPr>
              <a:t> VC and SBIR Eligibility</a:t>
            </a:r>
          </a:p>
          <a:p>
            <a:pPr fontAlgn="base"/>
            <a:r>
              <a:rPr lang="en-US" sz="2000" u="sng" dirty="0">
                <a:latin typeface="Avenir Next LT Pro" panose="020B0504020202020204" pitchFamily="34" charset="77"/>
                <a:hlinkClick r:id="rId10"/>
              </a:rPr>
              <a:t>https://www.sba.gov/funding-programs/investment-capital</a:t>
            </a:r>
            <a:r>
              <a:rPr lang="en-US" sz="2000" dirty="0">
                <a:latin typeface="Avenir Next LT Pro" panose="020B0504020202020204" pitchFamily="34" charset="77"/>
              </a:rPr>
              <a:t> SBICs</a:t>
            </a:r>
          </a:p>
          <a:p>
            <a:pPr fontAlgn="base"/>
            <a:r>
              <a:rPr lang="en-US" sz="2000" u="sng" dirty="0">
                <a:latin typeface="Avenir Next LT Pro" panose="020B0504020202020204" pitchFamily="34" charset="77"/>
                <a:hlinkClick r:id="rId11"/>
              </a:rPr>
              <a:t>https://www.techstars.com</a:t>
            </a:r>
            <a:r>
              <a:rPr lang="en-US" sz="2000" dirty="0">
                <a:latin typeface="Avenir Next LT Pro" panose="020B0504020202020204" pitchFamily="34" charset="77"/>
              </a:rPr>
              <a:t> investment with programming</a:t>
            </a:r>
          </a:p>
          <a:p>
            <a:r>
              <a:rPr lang="en-US" sz="2000" u="sng" dirty="0">
                <a:latin typeface="Avenir Next LT Pro" panose="020B0504020202020204" pitchFamily="34" charset="77"/>
                <a:hlinkClick r:id="rId12"/>
              </a:rPr>
              <a:t>https://www.engine.xyz</a:t>
            </a:r>
            <a:r>
              <a:rPr lang="en-US" sz="2000" dirty="0">
                <a:latin typeface="Avenir Next LT Pro" panose="020B0504020202020204" pitchFamily="34" charset="77"/>
              </a:rPr>
              <a:t> investment with programming for tough tech</a:t>
            </a: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3">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1086692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ACCELERATORS &amp; PROGRAMMING</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https://masschallenge.org</a:t>
            </a:r>
            <a:r>
              <a:rPr lang="en-US" sz="2000" dirty="0">
                <a:latin typeface="Avenir Next LT Pro" panose="020B0504020202020204" pitchFamily="34" charset="77"/>
              </a:rPr>
              <a:t> non-profit accelerator (non-equity programming)</a:t>
            </a:r>
          </a:p>
          <a:p>
            <a:pPr fontAlgn="base"/>
            <a:r>
              <a:rPr lang="en-US" sz="2000" u="sng" dirty="0">
                <a:latin typeface="Avenir Next LT Pro" panose="020B0504020202020204" pitchFamily="34" charset="77"/>
                <a:hlinkClick r:id="rId7"/>
              </a:rPr>
              <a:t>https://www.techstars.com</a:t>
            </a:r>
            <a:r>
              <a:rPr lang="en-US" sz="2000" dirty="0">
                <a:latin typeface="Avenir Next LT Pro" panose="020B0504020202020204" pitchFamily="34" charset="77"/>
              </a:rPr>
              <a:t> investment with programming</a:t>
            </a:r>
          </a:p>
          <a:p>
            <a:pPr fontAlgn="base"/>
            <a:r>
              <a:rPr lang="en-US" sz="2000" u="sng" dirty="0">
                <a:latin typeface="Avenir Next LT Pro" panose="020B0504020202020204" pitchFamily="34" charset="77"/>
                <a:hlinkClick r:id="rId8"/>
              </a:rPr>
              <a:t>https://www.engine.xyz</a:t>
            </a:r>
            <a:r>
              <a:rPr lang="en-US" sz="2000" dirty="0">
                <a:latin typeface="Avenir Next LT Pro" panose="020B0504020202020204" pitchFamily="34" charset="77"/>
              </a:rPr>
              <a:t> investment with programming for tough tech</a:t>
            </a:r>
          </a:p>
          <a:p>
            <a:pPr fontAlgn="base"/>
            <a:r>
              <a:rPr lang="en-US" sz="2000" u="sng" dirty="0">
                <a:latin typeface="Avenir Next LT Pro" panose="020B0504020202020204" pitchFamily="34" charset="77"/>
                <a:hlinkClick r:id="rId9"/>
              </a:rPr>
              <a:t>https://www.activate.org</a:t>
            </a:r>
            <a:r>
              <a:rPr lang="en-US" sz="2000" dirty="0">
                <a:latin typeface="Avenir Next LT Pro" panose="020B0504020202020204" pitchFamily="34" charset="77"/>
              </a:rPr>
              <a:t> funded fellowship for tough tech</a:t>
            </a:r>
          </a:p>
          <a:p>
            <a:pPr fontAlgn="base"/>
            <a:r>
              <a:rPr lang="en-US" sz="2000" u="sng" dirty="0">
                <a:latin typeface="Avenir Next LT Pro" panose="020B0504020202020204" pitchFamily="34" charset="77"/>
                <a:hlinkClick r:id="rId10"/>
              </a:rPr>
              <a:t>https://cyclotronroad.lbl.gov</a:t>
            </a:r>
            <a:r>
              <a:rPr lang="en-US" sz="2000" dirty="0">
                <a:latin typeface="Avenir Next LT Pro" panose="020B0504020202020204" pitchFamily="34" charset="77"/>
              </a:rPr>
              <a:t> DOE accelerator</a:t>
            </a:r>
          </a:p>
          <a:p>
            <a:pPr fontAlgn="base"/>
            <a:r>
              <a:rPr lang="en-US" sz="2000" u="sng" dirty="0">
                <a:latin typeface="Avenir Next LT Pro" panose="020B0504020202020204" pitchFamily="34" charset="77"/>
                <a:hlinkClick r:id="rId11"/>
              </a:rPr>
              <a:t>https://chainreaction.anl.gov</a:t>
            </a:r>
            <a:r>
              <a:rPr lang="en-US" sz="2000" dirty="0">
                <a:latin typeface="Avenir Next LT Pro" panose="020B0504020202020204" pitchFamily="34" charset="77"/>
              </a:rPr>
              <a:t> DOE fellowship</a:t>
            </a:r>
          </a:p>
          <a:p>
            <a:pPr fontAlgn="base"/>
            <a:r>
              <a:rPr lang="en-US" sz="2000" u="sng" dirty="0">
                <a:latin typeface="Avenir Next LT Pro" panose="020B0504020202020204" pitchFamily="34" charset="77"/>
                <a:hlinkClick r:id="rId12"/>
              </a:rPr>
              <a:t>https://www.fedtech.io</a:t>
            </a:r>
            <a:r>
              <a:rPr lang="en-US" sz="2000" dirty="0">
                <a:latin typeface="Avenir Next LT Pro" panose="020B0504020202020204" pitchFamily="34" charset="77"/>
              </a:rPr>
              <a:t> programming</a:t>
            </a:r>
          </a:p>
          <a:p>
            <a:pPr fontAlgn="base"/>
            <a:r>
              <a:rPr lang="en-US" sz="2000" u="sng" dirty="0">
                <a:latin typeface="Avenir Next LT Pro" panose="020B0504020202020204" pitchFamily="34" charset="77"/>
                <a:hlinkClick r:id="rId13"/>
              </a:rPr>
              <a:t>https://www.nsin.mil</a:t>
            </a:r>
            <a:r>
              <a:rPr lang="en-US" sz="2000" dirty="0">
                <a:latin typeface="Avenir Next LT Pro" panose="020B0504020202020204" pitchFamily="34" charset="77"/>
              </a:rPr>
              <a:t> programming, National Security Innovation Network</a:t>
            </a:r>
          </a:p>
          <a:p>
            <a:pPr fontAlgn="base"/>
            <a:r>
              <a:rPr lang="en-US" sz="2000" u="sng" dirty="0">
                <a:latin typeface="Avenir Next LT Pro" panose="020B0504020202020204" pitchFamily="34" charset="77"/>
                <a:hlinkClick r:id="rId14"/>
              </a:rPr>
              <a:t>https://icorps.mit.edu</a:t>
            </a:r>
            <a:r>
              <a:rPr lang="en-US" sz="2000" dirty="0">
                <a:latin typeface="Avenir Next LT Pro" panose="020B0504020202020204" pitchFamily="34" charset="77"/>
              </a:rPr>
              <a:t> MIT I-Corps funded by the NSF</a:t>
            </a:r>
          </a:p>
          <a:p>
            <a:r>
              <a:rPr lang="en-US" sz="2000" u="sng" dirty="0">
                <a:latin typeface="Avenir Next LT Pro" panose="020B0504020202020204" pitchFamily="34" charset="77"/>
                <a:hlinkClick r:id="rId15"/>
              </a:rPr>
              <a:t>https://beta.nsf.gov/funding/opportunities/innovation-corps-teams-program</a:t>
            </a:r>
            <a:r>
              <a:rPr lang="en-US" sz="2000" dirty="0">
                <a:latin typeface="Avenir Next LT Pro" panose="020B0504020202020204" pitchFamily="34" charset="77"/>
              </a:rPr>
              <a:t> NSF I-Corps national program</a:t>
            </a: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6">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9983904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COST PROPOSAL &amp; AUDITS</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https://www.aptac-us.org/cost-proposals-government-contracts/</a:t>
            </a:r>
            <a:r>
              <a:rPr lang="en-US" sz="2000" dirty="0">
                <a:latin typeface="Avenir Next LT Pro" panose="020B0504020202020204" pitchFamily="34" charset="77"/>
              </a:rPr>
              <a:t> article</a:t>
            </a:r>
          </a:p>
          <a:p>
            <a:pPr fontAlgn="base"/>
            <a:r>
              <a:rPr lang="en-US" sz="2000" u="sng" dirty="0">
                <a:latin typeface="Avenir Next LT Pro" panose="020B0504020202020204" pitchFamily="34" charset="77"/>
                <a:hlinkClick r:id="rId7"/>
              </a:rPr>
              <a:t>https://www.dcaa.mil/Small-Business/Small-Business-Resources/</a:t>
            </a:r>
            <a:r>
              <a:rPr lang="en-US" sz="2000" dirty="0">
                <a:latin typeface="Avenir Next LT Pro" panose="020B0504020202020204" pitchFamily="34" charset="77"/>
              </a:rPr>
              <a:t> DCAA small business resources</a:t>
            </a:r>
          </a:p>
          <a:p>
            <a:pPr fontAlgn="base"/>
            <a:r>
              <a:rPr lang="en-US" sz="2000" u="sng" dirty="0">
                <a:latin typeface="Avenir Next LT Pro" panose="020B0504020202020204" pitchFamily="34" charset="77"/>
                <a:hlinkClick r:id="rId8"/>
              </a:rPr>
              <a:t>https://www.sbir.gov/tutorials/accounting-finance/tutorial-3</a:t>
            </a:r>
            <a:r>
              <a:rPr lang="en-US" sz="2000" dirty="0">
                <a:latin typeface="Avenir Next LT Pro" panose="020B0504020202020204" pitchFamily="34" charset="77"/>
              </a:rPr>
              <a:t> tutorial on developing indirect costs</a:t>
            </a:r>
          </a:p>
          <a:p>
            <a:pPr fontAlgn="base"/>
            <a:r>
              <a:rPr lang="en-US" sz="2000" u="sng" dirty="0">
                <a:latin typeface="Avenir Next LT Pro" panose="020B0504020202020204" pitchFamily="34" charset="77"/>
                <a:hlinkClick r:id="rId9"/>
              </a:rPr>
              <a:t>https://www.sbir.gov/tutorials/accounting-finance/tutorial-4</a:t>
            </a:r>
            <a:r>
              <a:rPr lang="en-US" sz="2000" dirty="0">
                <a:latin typeface="Avenir Next LT Pro" panose="020B0504020202020204" pitchFamily="34" charset="77"/>
              </a:rPr>
              <a:t> tutorial on eligible and ineligible expenses</a:t>
            </a:r>
          </a:p>
          <a:p>
            <a:pPr fontAlgn="base"/>
            <a:r>
              <a:rPr lang="en-US" sz="2000" u="sng" dirty="0">
                <a:latin typeface="Avenir Next LT Pro" panose="020B0504020202020204" pitchFamily="34" charset="77"/>
                <a:hlinkClick r:id="rId10"/>
              </a:rPr>
              <a:t>https://www.sbir.gov/tutorials/accounting-finance/</a:t>
            </a:r>
            <a:r>
              <a:rPr lang="en-US" sz="2000" dirty="0">
                <a:latin typeface="Avenir Next LT Pro" panose="020B0504020202020204" pitchFamily="34" charset="77"/>
              </a:rPr>
              <a:t> tutorial table of contents on the topic of accounting and finance</a:t>
            </a:r>
          </a:p>
          <a:p>
            <a:r>
              <a:rPr lang="en-US" sz="2000" u="sng" dirty="0">
                <a:latin typeface="Avenir Next LT Pro" panose="020B0504020202020204" pitchFamily="34" charset="77"/>
                <a:hlinkClick r:id="rId11"/>
              </a:rPr>
              <a:t>https://www.sbir.gov/sites/all/themes/sbir/dawnbreaker/img/documents/Course8-Tutorial2.pdf</a:t>
            </a:r>
            <a:r>
              <a:rPr lang="en-US" sz="2000" dirty="0">
                <a:latin typeface="Avenir Next LT Pro" panose="020B0504020202020204" pitchFamily="34" charset="77"/>
              </a:rPr>
              <a:t> Timekeeping</a:t>
            </a:r>
            <a:endParaRPr lang="en-US" sz="2000" dirty="0">
              <a:latin typeface="Avenir Next LT Pro" panose="020B0504020202020204" pitchFamily="34" charset="77"/>
              <a:ea typeface="Arial"/>
              <a:cs typeface="Arial"/>
              <a:sym typeface="Arial"/>
            </a:endParaRP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2">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1169434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AGGREGATED RESOURCES</a:t>
            </a:r>
          </a:p>
        </p:txBody>
      </p:sp>
      <p:sp>
        <p:nvSpPr>
          <p:cNvPr id="10" name="Google Shape;125;p17">
            <a:extLst>
              <a:ext uri="{FF2B5EF4-FFF2-40B4-BE49-F238E27FC236}">
                <a16:creationId xmlns:a16="http://schemas.microsoft.com/office/drawing/2014/main" id="{43D5E6C9-12CF-DB46-A063-C41D7A5338ED}"/>
              </a:ext>
            </a:extLst>
          </p:cNvPr>
          <p:cNvSpPr txBox="1">
            <a:spLocks/>
          </p:cNvSpPr>
          <p:nvPr/>
        </p:nvSpPr>
        <p:spPr>
          <a:xfrm>
            <a:off x="415600" y="1628310"/>
            <a:ext cx="11368361" cy="4287041"/>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2000" u="sng" dirty="0">
                <a:latin typeface="Avenir Next LT Pro" panose="020B0504020202020204" pitchFamily="34" charset="77"/>
                <a:hlinkClick r:id="rId6"/>
              </a:rPr>
              <a:t>https://www.sbir.gov/tutorials</a:t>
            </a:r>
            <a:r>
              <a:rPr lang="en-US" sz="2000" dirty="0">
                <a:latin typeface="Avenir Next LT Pro" panose="020B0504020202020204" pitchFamily="34" charset="77"/>
              </a:rPr>
              <a:t> SBIR tutorials</a:t>
            </a:r>
          </a:p>
          <a:p>
            <a:pPr fontAlgn="base"/>
            <a:r>
              <a:rPr lang="en-US" sz="2000" u="sng" dirty="0">
                <a:latin typeface="Avenir Next LT Pro" panose="020B0504020202020204" pitchFamily="34" charset="77"/>
                <a:hlinkClick r:id="rId7"/>
              </a:rPr>
              <a:t>https://www.fedscout.com/resources</a:t>
            </a:r>
            <a:r>
              <a:rPr lang="en-US" sz="2000" dirty="0">
                <a:latin typeface="Avenir Next LT Pro" panose="020B0504020202020204" pitchFamily="34" charset="77"/>
              </a:rPr>
              <a:t> </a:t>
            </a:r>
            <a:r>
              <a:rPr lang="en-US" sz="2000" dirty="0" err="1">
                <a:latin typeface="Avenir Next LT Pro" panose="020B0504020202020204" pitchFamily="34" charset="77"/>
              </a:rPr>
              <a:t>Fedscout</a:t>
            </a:r>
            <a:r>
              <a:rPr lang="en-US" sz="2000" dirty="0">
                <a:latin typeface="Avenir Next LT Pro" panose="020B0504020202020204" pitchFamily="34" charset="77"/>
              </a:rPr>
              <a:t> resources</a:t>
            </a:r>
          </a:p>
          <a:p>
            <a:pPr fontAlgn="base"/>
            <a:r>
              <a:rPr lang="en-US" sz="2000" u="sng" dirty="0">
                <a:latin typeface="Avenir Next LT Pro" panose="020B0504020202020204" pitchFamily="34" charset="77"/>
                <a:hlinkClick r:id="rId8"/>
              </a:rPr>
              <a:t>https://aida.mitre.org</a:t>
            </a:r>
            <a:r>
              <a:rPr lang="en-US" sz="2000" dirty="0">
                <a:latin typeface="Avenir Next LT Pro" panose="020B0504020202020204" pitchFamily="34" charset="77"/>
              </a:rPr>
              <a:t> MITRE </a:t>
            </a:r>
            <a:r>
              <a:rPr lang="en-US" sz="2000" dirty="0" err="1">
                <a:latin typeface="Avenir Next LT Pro" panose="020B0504020202020204" pitchFamily="34" charset="77"/>
              </a:rPr>
              <a:t>AiDA</a:t>
            </a:r>
            <a:endParaRPr lang="en-US" sz="2000" dirty="0">
              <a:latin typeface="Avenir Next LT Pro" panose="020B0504020202020204" pitchFamily="34" charset="77"/>
            </a:endParaRPr>
          </a:p>
          <a:p>
            <a:pPr fontAlgn="base"/>
            <a:r>
              <a:rPr lang="en-US" sz="2000" u="sng" dirty="0">
                <a:latin typeface="Avenir Next LT Pro" panose="020B0504020202020204" pitchFamily="34" charset="77"/>
                <a:hlinkClick r:id="rId9"/>
              </a:rPr>
              <a:t>https://www.dawnbreaker.com/resources/</a:t>
            </a:r>
            <a:r>
              <a:rPr lang="en-US" sz="2000" dirty="0">
                <a:latin typeface="Avenir Next LT Pro" panose="020B0504020202020204" pitchFamily="34" charset="77"/>
              </a:rPr>
              <a:t> </a:t>
            </a:r>
            <a:r>
              <a:rPr lang="en-US" sz="2000" dirty="0" err="1">
                <a:latin typeface="Avenir Next LT Pro" panose="020B0504020202020204" pitchFamily="34" charset="77"/>
              </a:rPr>
              <a:t>Dawnbreaker</a:t>
            </a:r>
            <a:r>
              <a:rPr lang="en-US" sz="2000" dirty="0">
                <a:latin typeface="Avenir Next LT Pro" panose="020B0504020202020204" pitchFamily="34" charset="77"/>
              </a:rPr>
              <a:t> resources</a:t>
            </a:r>
          </a:p>
          <a:p>
            <a:pPr fontAlgn="base"/>
            <a:r>
              <a:rPr lang="en-US" sz="2000" u="sng" dirty="0">
                <a:latin typeface="Avenir Next LT Pro" panose="020B0504020202020204" pitchFamily="34" charset="77"/>
                <a:hlinkClick r:id="rId10"/>
              </a:rPr>
              <a:t>https://www.aptac-us.org</a:t>
            </a:r>
            <a:r>
              <a:rPr lang="en-US" sz="2000" dirty="0">
                <a:latin typeface="Avenir Next LT Pro" panose="020B0504020202020204" pitchFamily="34" charset="77"/>
              </a:rPr>
              <a:t> PTAC Association</a:t>
            </a:r>
          </a:p>
          <a:p>
            <a:pPr fontAlgn="base"/>
            <a:r>
              <a:rPr lang="en-US" sz="2000" u="sng" dirty="0">
                <a:latin typeface="Avenir Next LT Pro" panose="020B0504020202020204" pitchFamily="34" charset="77"/>
                <a:hlinkClick r:id="rId11"/>
              </a:rPr>
              <a:t>https://www.sba.gov/local-assistance/federal-contracting-assistance</a:t>
            </a:r>
            <a:r>
              <a:rPr lang="en-US" sz="2000" dirty="0">
                <a:latin typeface="Avenir Next LT Pro" panose="020B0504020202020204" pitchFamily="34" charset="77"/>
              </a:rPr>
              <a:t> PTAC</a:t>
            </a:r>
          </a:p>
          <a:p>
            <a:pPr fontAlgn="base"/>
            <a:r>
              <a:rPr lang="en-US" sz="2000" u="sng" dirty="0">
                <a:latin typeface="Avenir Next LT Pro" panose="020B0504020202020204" pitchFamily="34" charset="77"/>
                <a:hlinkClick r:id="rId12"/>
              </a:rPr>
              <a:t>https://www.score.org/us-small-business-administration-sba</a:t>
            </a:r>
            <a:r>
              <a:rPr lang="en-US" sz="2000" dirty="0">
                <a:latin typeface="Avenir Next LT Pro" panose="020B0504020202020204" pitchFamily="34" charset="77"/>
              </a:rPr>
              <a:t> SCORE powered by the SBA</a:t>
            </a:r>
          </a:p>
          <a:p>
            <a:r>
              <a:rPr lang="en-US" sz="2000" u="sng" dirty="0">
                <a:latin typeface="Avenir Next LT Pro" panose="020B0504020202020204" pitchFamily="34" charset="77"/>
                <a:hlinkClick r:id="rId13"/>
              </a:rPr>
              <a:t>https://www.sba.gov</a:t>
            </a:r>
            <a:r>
              <a:rPr lang="en-US" sz="2000" dirty="0">
                <a:latin typeface="Avenir Next LT Pro" panose="020B0504020202020204" pitchFamily="34" charset="77"/>
              </a:rPr>
              <a:t> SBA</a:t>
            </a:r>
          </a:p>
        </p:txBody>
      </p:sp>
      <p:sp>
        <p:nvSpPr>
          <p:cNvPr id="9" name="Rectangle 8">
            <a:extLst>
              <a:ext uri="{FF2B5EF4-FFF2-40B4-BE49-F238E27FC236}">
                <a16:creationId xmlns:a16="http://schemas.microsoft.com/office/drawing/2014/main" id="{D9811C72-70D7-EC46-A968-49DCDBD833D4}"/>
              </a:ext>
            </a:extLst>
          </p:cNvPr>
          <p:cNvSpPr/>
          <p:nvPr/>
        </p:nvSpPr>
        <p:spPr>
          <a:xfrm>
            <a:off x="542542" y="6040639"/>
            <a:ext cx="5884496" cy="584775"/>
          </a:xfrm>
          <a:prstGeom prst="rect">
            <a:avLst/>
          </a:prstGeom>
        </p:spPr>
        <p:txBody>
          <a:bodyPr wrap="none">
            <a:spAutoFit/>
          </a:bodyPr>
          <a:lstStyle/>
          <a:p>
            <a:r>
              <a:rPr lang="en-US" sz="3200" dirty="0">
                <a:latin typeface="Avenir Next LT Pro" panose="020B0504020202020204" pitchFamily="34" charset="77"/>
                <a:hlinkClick r:id="rId14">
                  <a:extLst>
                    <a:ext uri="{A12FA001-AC4F-418D-AE19-62706E023703}">
                      <ahyp:hlinkClr xmlns:ahyp="http://schemas.microsoft.com/office/drawing/2018/hyperlinkcolor" val="tx"/>
                    </a:ext>
                  </a:extLst>
                </a:hlinkClick>
              </a:rPr>
              <a:t>https://mitii.news/DuVToolbox</a:t>
            </a:r>
            <a:endParaRPr lang="en-US" sz="3200" dirty="0">
              <a:latin typeface="Avenir Next LT Pro" panose="020B0504020202020204" pitchFamily="34" charset="77"/>
            </a:endParaRPr>
          </a:p>
        </p:txBody>
      </p:sp>
    </p:spTree>
    <p:extLst>
      <p:ext uri="{BB962C8B-B14F-4D97-AF65-F5344CB8AC3E}">
        <p14:creationId xmlns:p14="http://schemas.microsoft.com/office/powerpoint/2010/main" val="1982198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62D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p:txBody>
          <a:bodyPr/>
          <a:lstStyle/>
          <a:p>
            <a:pPr marL="0" indent="0">
              <a:buNone/>
            </a:pPr>
            <a:endParaRPr lang="en-US" dirty="0">
              <a:solidFill>
                <a:schemeClr val="bg1"/>
              </a:solidFill>
              <a:latin typeface="Avenir Next LT Pro" panose="020B0504020202020204" pitchFamily="34" charset="0"/>
            </a:endParaRPr>
          </a:p>
          <a:p>
            <a:pPr lvl="1"/>
            <a:endParaRPr lang="en-US" dirty="0">
              <a:solidFill>
                <a:schemeClr val="bg1"/>
              </a:solidFill>
              <a:latin typeface="Avenir Next LT Pro" panose="020B0504020202020204" pitchFamily="34" charset="0"/>
            </a:endParaRP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8A357F3-F4BF-4DB3-BE34-2FCD24E92E57}"/>
              </a:ext>
            </a:extLst>
          </p:cNvPr>
          <p:cNvSpPr>
            <a:spLocks noGrp="1"/>
          </p:cNvSpPr>
          <p:nvPr>
            <p:ph type="title"/>
          </p:nvPr>
        </p:nvSpPr>
        <p:spPr>
          <a:xfrm>
            <a:off x="838200" y="982802"/>
            <a:ext cx="10515600" cy="707886"/>
          </a:xfrm>
        </p:spPr>
        <p:txBody>
          <a:bodyPr>
            <a:normAutofit/>
          </a:bodyPr>
          <a:lstStyle/>
          <a:p>
            <a:r>
              <a:rPr lang="en-US" sz="3200" b="1" spc="600" dirty="0">
                <a:solidFill>
                  <a:schemeClr val="bg1"/>
                </a:solidFill>
                <a:latin typeface="Avenir Next LT Pro" panose="020B0504020202020204" pitchFamily="34" charset="0"/>
              </a:rPr>
              <a:t>TOUGH QUESTIONS</a:t>
            </a:r>
          </a:p>
        </p:txBody>
      </p:sp>
      <p:sp>
        <p:nvSpPr>
          <p:cNvPr id="8" name="TextBox 7">
            <a:extLst>
              <a:ext uri="{FF2B5EF4-FFF2-40B4-BE49-F238E27FC236}">
                <a16:creationId xmlns:a16="http://schemas.microsoft.com/office/drawing/2014/main" id="{CEEE1978-BDE8-405D-957E-F11F49446C8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solidFill>
                  <a:srgbClr val="FFFFFF"/>
                </a:solidFill>
                <a:effectLst/>
                <a:latin typeface="Avenir Next LT Pro" panose="020B0504020202020204" pitchFamily="34" charset="0"/>
              </a:rPr>
              <a:t>MIT IAP 2022: </a:t>
            </a:r>
            <a:r>
              <a:rPr lang="en-US" sz="1100" i="0" u="none" strike="noStrike" dirty="0">
                <a:solidFill>
                  <a:srgbClr val="FFFFFF"/>
                </a:solidFill>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2" name="Rectangle 1">
            <a:extLst>
              <a:ext uri="{FF2B5EF4-FFF2-40B4-BE49-F238E27FC236}">
                <a16:creationId xmlns:a16="http://schemas.microsoft.com/office/drawing/2014/main" id="{CE3A9C86-589E-A541-B720-7761C21997C5}"/>
              </a:ext>
            </a:extLst>
          </p:cNvPr>
          <p:cNvSpPr/>
          <p:nvPr/>
        </p:nvSpPr>
        <p:spPr>
          <a:xfrm>
            <a:off x="838201" y="1825625"/>
            <a:ext cx="10515599" cy="3375283"/>
          </a:xfrm>
          <a:prstGeom prst="rect">
            <a:avLst/>
          </a:prstGeom>
        </p:spPr>
        <p:txBody>
          <a:bodyPr wrap="square">
            <a:spAutoFit/>
          </a:bodyPr>
          <a:lstStyle/>
          <a:p>
            <a:pPr>
              <a:spcAft>
                <a:spcPts val="1600"/>
              </a:spcAft>
            </a:pPr>
            <a:r>
              <a:rPr lang="en-US" sz="2000" dirty="0">
                <a:solidFill>
                  <a:schemeClr val="bg1"/>
                </a:solidFill>
                <a:latin typeface="Avenir Next LT Pro" panose="020B0504020202020204" pitchFamily="34" charset="77"/>
                <a:ea typeface="Arial"/>
                <a:cs typeface="Arial"/>
                <a:sym typeface="Arial"/>
              </a:rPr>
              <a:t>And abridged answers to start the conversation…</a:t>
            </a:r>
          </a:p>
          <a:p>
            <a:pPr marL="342900" indent="-342900" fontAlgn="base">
              <a:buFont typeface="Arial" panose="020B0604020202020204" pitchFamily="34" charset="0"/>
              <a:buChar char="•"/>
            </a:pPr>
            <a:r>
              <a:rPr lang="en-US" sz="2000" dirty="0">
                <a:solidFill>
                  <a:schemeClr val="bg1"/>
                </a:solidFill>
                <a:latin typeface="Avenir Next LT Pro" panose="020B0504020202020204" pitchFamily="34" charset="77"/>
              </a:rPr>
              <a:t>How do I go about finding a VC who will fund my startup? Which VCs are willing to fund tech startups with DoD contracts? Is it good, bad, or neutral that my company has a [Phase 1, Phase 2, OTA, etc.]? </a:t>
            </a:r>
          </a:p>
          <a:p>
            <a:pPr marL="342900" indent="-342900" fontAlgn="base">
              <a:buFont typeface="Arial" panose="020B0604020202020204" pitchFamily="34" charset="0"/>
              <a:buChar char="•"/>
            </a:pPr>
            <a:r>
              <a:rPr lang="en-US" sz="2000" dirty="0">
                <a:solidFill>
                  <a:schemeClr val="bg1"/>
                </a:solidFill>
                <a:latin typeface="Avenir Next LT Pro" panose="020B0504020202020204" pitchFamily="34" charset="77"/>
              </a:rPr>
              <a:t>I am not a US citizen. How can </a:t>
            </a:r>
            <a:r>
              <a:rPr lang="en-US" sz="2000" dirty="0" err="1">
                <a:solidFill>
                  <a:schemeClr val="bg1"/>
                </a:solidFill>
                <a:latin typeface="Avenir Next LT Pro" panose="020B0504020202020204" pitchFamily="34" charset="77"/>
              </a:rPr>
              <a:t>i</a:t>
            </a:r>
            <a:r>
              <a:rPr lang="en-US" sz="2000" dirty="0">
                <a:solidFill>
                  <a:schemeClr val="bg1"/>
                </a:solidFill>
                <a:latin typeface="Avenir Next LT Pro" panose="020B0504020202020204" pitchFamily="34" charset="77"/>
              </a:rPr>
              <a:t> do business with the US federal government?</a:t>
            </a:r>
          </a:p>
          <a:p>
            <a:pPr marL="342900" indent="-342900" fontAlgn="base">
              <a:buFont typeface="Arial" panose="020B0604020202020204" pitchFamily="34" charset="0"/>
              <a:buChar char="•"/>
            </a:pPr>
            <a:r>
              <a:rPr lang="en-US" sz="2000" dirty="0">
                <a:solidFill>
                  <a:schemeClr val="bg1"/>
                </a:solidFill>
                <a:latin typeface="Avenir Next LT Pro" panose="020B0504020202020204" pitchFamily="34" charset="77"/>
              </a:rPr>
              <a:t>I have software that needs to get ready to go on a .mil website. What are the steps?</a:t>
            </a:r>
          </a:p>
          <a:p>
            <a:pPr marL="342900" indent="-342900" fontAlgn="base">
              <a:buFont typeface="Arial" panose="020B0604020202020204" pitchFamily="34" charset="0"/>
              <a:buChar char="•"/>
            </a:pPr>
            <a:r>
              <a:rPr lang="en-US" sz="2000" dirty="0">
                <a:solidFill>
                  <a:schemeClr val="bg1"/>
                </a:solidFill>
                <a:latin typeface="Avenir Next LT Pro" panose="020B0504020202020204" pitchFamily="34" charset="77"/>
              </a:rPr>
              <a:t>What do these clauses in my contract about cybersecurity really mean? I work on AWS Gov Cloud, Google Cloud, etc. - does that suffice?</a:t>
            </a:r>
          </a:p>
          <a:p>
            <a:pPr marL="342900" indent="-342900" fontAlgn="base">
              <a:buFont typeface="Arial" panose="020B0604020202020204" pitchFamily="34" charset="0"/>
              <a:buChar char="•"/>
            </a:pPr>
            <a:r>
              <a:rPr lang="en-US" sz="2000" dirty="0">
                <a:solidFill>
                  <a:schemeClr val="bg1"/>
                </a:solidFill>
                <a:latin typeface="Avenir Next LT Pro" panose="020B0504020202020204" pitchFamily="34" charset="77"/>
              </a:rPr>
              <a:t>I need SIPR access to execute my contract, but my defense sponsor is in another state. Where can I access SIPR locally?</a:t>
            </a:r>
          </a:p>
        </p:txBody>
      </p:sp>
    </p:spTree>
    <p:extLst>
      <p:ext uri="{BB962C8B-B14F-4D97-AF65-F5344CB8AC3E}">
        <p14:creationId xmlns:p14="http://schemas.microsoft.com/office/powerpoint/2010/main" val="1969742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34"/>
        <p:cNvGrpSpPr/>
        <p:nvPr/>
      </p:nvGrpSpPr>
      <p:grpSpPr>
        <a:xfrm>
          <a:off x="0" y="0"/>
          <a:ext cx="0" cy="0"/>
          <a:chOff x="0" y="0"/>
          <a:chExt cx="0" cy="0"/>
        </a:xfrm>
      </p:grpSpPr>
      <p:sp>
        <p:nvSpPr>
          <p:cNvPr id="8" name="Rectangle 7">
            <a:extLst>
              <a:ext uri="{FF2B5EF4-FFF2-40B4-BE49-F238E27FC236}">
                <a16:creationId xmlns:a16="http://schemas.microsoft.com/office/drawing/2014/main" id="{828B621A-EC2E-4360-A91A-A12714A45212}"/>
              </a:ext>
            </a:extLst>
          </p:cNvPr>
          <p:cNvSpPr/>
          <p:nvPr/>
        </p:nvSpPr>
        <p:spPr>
          <a:xfrm>
            <a:off x="-114300" y="1974851"/>
            <a:ext cx="7327900" cy="3086099"/>
          </a:xfrm>
          <a:prstGeom prst="rect">
            <a:avLst/>
          </a:prstGeom>
          <a:solidFill>
            <a:srgbClr val="D71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dirty="0"/>
          </a:p>
        </p:txBody>
      </p:sp>
      <p:sp>
        <p:nvSpPr>
          <p:cNvPr id="4" name="Rectangle 3">
            <a:extLst>
              <a:ext uri="{FF2B5EF4-FFF2-40B4-BE49-F238E27FC236}">
                <a16:creationId xmlns:a16="http://schemas.microsoft.com/office/drawing/2014/main" id="{C7E9F89C-3C7E-42DA-B31C-688759CD6B48}"/>
              </a:ext>
            </a:extLst>
          </p:cNvPr>
          <p:cNvSpPr/>
          <p:nvPr/>
        </p:nvSpPr>
        <p:spPr>
          <a:xfrm>
            <a:off x="3848100" y="1170654"/>
            <a:ext cx="3365500" cy="659407"/>
          </a:xfrm>
          <a:prstGeom prst="rect">
            <a:avLst/>
          </a:prstGeom>
          <a:solidFill>
            <a:srgbClr val="D71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50"/>
          </a:p>
        </p:txBody>
      </p:sp>
      <p:pic>
        <p:nvPicPr>
          <p:cNvPr id="5" name="Graphic 4">
            <a:extLst>
              <a:ext uri="{FF2B5EF4-FFF2-40B4-BE49-F238E27FC236}">
                <a16:creationId xmlns:a16="http://schemas.microsoft.com/office/drawing/2014/main" id="{C46275CA-F817-4B96-B25B-F97EFD069D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06085" y="1312085"/>
            <a:ext cx="979430" cy="405281"/>
          </a:xfrm>
          <a:prstGeom prst="rect">
            <a:avLst/>
          </a:prstGeom>
        </p:spPr>
      </p:pic>
      <p:sp>
        <p:nvSpPr>
          <p:cNvPr id="2" name="TextBox 1">
            <a:extLst>
              <a:ext uri="{FF2B5EF4-FFF2-40B4-BE49-F238E27FC236}">
                <a16:creationId xmlns:a16="http://schemas.microsoft.com/office/drawing/2014/main" id="{517A2B58-9680-4942-BF9F-FC37AC13D45D}"/>
              </a:ext>
            </a:extLst>
          </p:cNvPr>
          <p:cNvSpPr txBox="1"/>
          <p:nvPr/>
        </p:nvSpPr>
        <p:spPr>
          <a:xfrm>
            <a:off x="330200" y="2938790"/>
            <a:ext cx="6692900" cy="1661993"/>
          </a:xfrm>
          <a:prstGeom prst="rect">
            <a:avLst/>
          </a:prstGeom>
          <a:noFill/>
        </p:spPr>
        <p:txBody>
          <a:bodyPr wrap="square" rtlCol="0">
            <a:spAutoFit/>
          </a:bodyPr>
          <a:lstStyle/>
          <a:p>
            <a:pPr algn="r"/>
            <a:r>
              <a:rPr lang="en-US" sz="2800" b="1" spc="600" dirty="0">
                <a:solidFill>
                  <a:schemeClr val="bg1"/>
                </a:solidFill>
                <a:latin typeface="Avenir Next LT Pro" panose="020B0504020202020204" pitchFamily="34" charset="0"/>
                <a:cs typeface="Helvetica" panose="020B0604020202020204" pitchFamily="34" charset="0"/>
              </a:rPr>
              <a:t>DUAL-USE VENTURES</a:t>
            </a:r>
          </a:p>
          <a:p>
            <a:pPr algn="r" rtl="0">
              <a:spcBef>
                <a:spcPts val="0"/>
              </a:spcBef>
              <a:spcAft>
                <a:spcPts val="0"/>
              </a:spcAft>
            </a:pPr>
            <a:r>
              <a:rPr lang="en-US" b="1" i="0" u="none" strike="noStrike" dirty="0">
                <a:solidFill>
                  <a:srgbClr val="FFFFFF"/>
                </a:solidFill>
                <a:effectLst/>
                <a:latin typeface="Roboto" panose="02000000000000000000" pitchFamily="2" charset="0"/>
              </a:rPr>
              <a:t>Navigating both commercial and defense markets</a:t>
            </a:r>
            <a:endParaRPr lang="en-US" sz="2800" b="0" dirty="0">
              <a:effectLst/>
            </a:endParaRPr>
          </a:p>
          <a:p>
            <a:pPr algn="r"/>
            <a:br>
              <a:rPr lang="en-US" sz="2800" dirty="0"/>
            </a:br>
            <a:r>
              <a:rPr lang="en-US" sz="2800" b="1" spc="600" dirty="0">
                <a:solidFill>
                  <a:schemeClr val="bg1"/>
                </a:solidFill>
                <a:latin typeface="Avenir Next LT Pro" panose="020B0504020202020204" pitchFamily="34" charset="0"/>
                <a:cs typeface="Helvetica" panose="020B0604020202020204" pitchFamily="34" charset="0"/>
              </a:rPr>
              <a:t>JANUARY 19, 2022</a:t>
            </a:r>
          </a:p>
        </p:txBody>
      </p:sp>
      <p:sp>
        <p:nvSpPr>
          <p:cNvPr id="9" name="TextBox 8">
            <a:extLst>
              <a:ext uri="{FF2B5EF4-FFF2-40B4-BE49-F238E27FC236}">
                <a16:creationId xmlns:a16="http://schemas.microsoft.com/office/drawing/2014/main" id="{E496968D-8C7D-4F7A-AF41-F4C1B82D166A}"/>
              </a:ext>
            </a:extLst>
          </p:cNvPr>
          <p:cNvSpPr txBox="1"/>
          <p:nvPr/>
        </p:nvSpPr>
        <p:spPr>
          <a:xfrm>
            <a:off x="330200" y="2393890"/>
            <a:ext cx="6692900" cy="400110"/>
          </a:xfrm>
          <a:prstGeom prst="rect">
            <a:avLst/>
          </a:prstGeom>
          <a:noFill/>
        </p:spPr>
        <p:txBody>
          <a:bodyPr wrap="square" rtlCol="0">
            <a:spAutoFit/>
          </a:bodyPr>
          <a:lstStyle/>
          <a:p>
            <a:pPr algn="r"/>
            <a:r>
              <a:rPr lang="en-US" sz="2000" dirty="0">
                <a:solidFill>
                  <a:schemeClr val="bg1"/>
                </a:solidFill>
                <a:latin typeface="Avenir Next LT Pro" panose="020B0504020202020204" pitchFamily="34" charset="0"/>
                <a:cs typeface="Helvetica" panose="020B0604020202020204" pitchFamily="34" charset="0"/>
              </a:rPr>
              <a:t>MIT IAP SERIES 2022</a:t>
            </a:r>
          </a:p>
        </p:txBody>
      </p:sp>
      <p:pic>
        <p:nvPicPr>
          <p:cNvPr id="13" name="Picture 12" descr="Logo&#10;&#10;Description automatically generated">
            <a:extLst>
              <a:ext uri="{FF2B5EF4-FFF2-40B4-BE49-F238E27FC236}">
                <a16:creationId xmlns:a16="http://schemas.microsoft.com/office/drawing/2014/main" id="{6DC66539-1B42-4E8C-8B77-FF6474D611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5515" y="1257418"/>
            <a:ext cx="2578791" cy="579869"/>
          </a:xfrm>
          <a:prstGeom prst="rect">
            <a:avLst/>
          </a:prstGeom>
        </p:spPr>
      </p:pic>
    </p:spTree>
    <p:extLst>
      <p:ext uri="{BB962C8B-B14F-4D97-AF65-F5344CB8AC3E}">
        <p14:creationId xmlns:p14="http://schemas.microsoft.com/office/powerpoint/2010/main" val="206025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7" name="Image" descr="Image">
            <a:extLst>
              <a:ext uri="{FF2B5EF4-FFF2-40B4-BE49-F238E27FC236}">
                <a16:creationId xmlns:a16="http://schemas.microsoft.com/office/drawing/2014/main" id="{3D9BB80C-28B5-3541-B5E2-5C2EBE6571EC}"/>
              </a:ext>
            </a:extLst>
          </p:cNvPr>
          <p:cNvPicPr>
            <a:picLocks noChangeAspect="1"/>
          </p:cNvPicPr>
          <p:nvPr/>
        </p:nvPicPr>
        <p:blipFill>
          <a:blip r:embed="rId3"/>
          <a:stretch>
            <a:fillRect/>
          </a:stretch>
        </p:blipFill>
        <p:spPr>
          <a:xfrm>
            <a:off x="1556" y="-245698"/>
            <a:ext cx="12188888" cy="7422131"/>
          </a:xfrm>
          <a:prstGeom prst="rect">
            <a:avLst/>
          </a:prstGeom>
          <a:ln w="12700">
            <a:miter lim="400000"/>
          </a:ln>
        </p:spPr>
      </p:pic>
      <p:sp>
        <p:nvSpPr>
          <p:cNvPr id="124" name="Google Shape;124;p17"/>
          <p:cNvSpPr txBox="1">
            <a:spLocks noGrp="1"/>
          </p:cNvSpPr>
          <p:nvPr>
            <p:ph type="title"/>
          </p:nvPr>
        </p:nvSpPr>
        <p:spPr>
          <a:xfrm>
            <a:off x="415600" y="546667"/>
            <a:ext cx="11360800" cy="810400"/>
          </a:xfrm>
          <a:prstGeom prst="rect">
            <a:avLst/>
          </a:prstGeom>
        </p:spPr>
        <p:txBody>
          <a:bodyPr spcFirstLastPara="1" vert="horz" wrap="square" lIns="121900" tIns="121900" rIns="121900" bIns="121900" rtlCol="0" anchor="t" anchorCtr="0">
            <a:normAutofit fontScale="90000"/>
          </a:bodyPr>
          <a:lstStyle/>
          <a:p>
            <a:r>
              <a:rPr lang="en" b="1" dirty="0">
                <a:solidFill>
                  <a:schemeClr val="bg1"/>
                </a:solidFill>
                <a:latin typeface="Arial"/>
                <a:ea typeface="Arial"/>
                <a:cs typeface="Arial"/>
                <a:sym typeface="Arial"/>
              </a:rPr>
              <a:t>AGENDA</a:t>
            </a:r>
            <a:endParaRPr b="1" dirty="0">
              <a:solidFill>
                <a:schemeClr val="bg1"/>
              </a:solidFill>
              <a:latin typeface="Arial"/>
              <a:ea typeface="Arial"/>
              <a:cs typeface="Arial"/>
              <a:sym typeface="Arial"/>
            </a:endParaRPr>
          </a:p>
        </p:txBody>
      </p:sp>
      <p:sp>
        <p:nvSpPr>
          <p:cNvPr id="125" name="Google Shape;125;p17"/>
          <p:cNvSpPr txBox="1">
            <a:spLocks noGrp="1"/>
          </p:cNvSpPr>
          <p:nvPr>
            <p:ph type="body" idx="1"/>
          </p:nvPr>
        </p:nvSpPr>
        <p:spPr>
          <a:xfrm>
            <a:off x="415600" y="1639833"/>
            <a:ext cx="11360800" cy="4452000"/>
          </a:xfrm>
          <a:prstGeom prst="rect">
            <a:avLst/>
          </a:prstGeom>
        </p:spPr>
        <p:txBody>
          <a:bodyPr spcFirstLastPara="1" vert="horz" wrap="square" lIns="121900" tIns="121900" rIns="121900" bIns="121900" rtlCol="0" anchor="t" anchorCtr="0">
            <a:normAutofit/>
          </a:bodyPr>
          <a:lstStyle/>
          <a:p>
            <a:pPr marL="0" indent="0">
              <a:spcAft>
                <a:spcPts val="1600"/>
              </a:spcAft>
              <a:buNone/>
            </a:pPr>
            <a:r>
              <a:rPr lang="en-US" dirty="0">
                <a:solidFill>
                  <a:schemeClr val="bg1"/>
                </a:solidFill>
                <a:latin typeface="Arial"/>
                <a:ea typeface="Arial"/>
                <a:cs typeface="Arial"/>
                <a:sym typeface="Arial"/>
              </a:rPr>
              <a:t>WELCOME</a:t>
            </a:r>
          </a:p>
          <a:p>
            <a:pPr marL="0" indent="0">
              <a:spcAft>
                <a:spcPts val="1600"/>
              </a:spcAft>
              <a:buNone/>
            </a:pPr>
            <a:r>
              <a:rPr lang="en-US" dirty="0">
                <a:solidFill>
                  <a:schemeClr val="bg1"/>
                </a:solidFill>
                <a:latin typeface="Arial"/>
                <a:ea typeface="Arial"/>
                <a:cs typeface="Arial"/>
                <a:sym typeface="Arial"/>
              </a:rPr>
              <a:t>SCHEDULE</a:t>
            </a:r>
          </a:p>
          <a:p>
            <a:pPr marL="0" indent="0">
              <a:spcAft>
                <a:spcPts val="1600"/>
              </a:spcAft>
              <a:buNone/>
            </a:pPr>
            <a:r>
              <a:rPr lang="en-US" dirty="0">
                <a:solidFill>
                  <a:schemeClr val="bg1"/>
                </a:solidFill>
                <a:latin typeface="Arial"/>
                <a:ea typeface="Arial"/>
                <a:cs typeface="Arial"/>
                <a:sym typeface="Arial"/>
              </a:rPr>
              <a:t>WHY DEFENSE</a:t>
            </a:r>
          </a:p>
          <a:p>
            <a:pPr marL="0" indent="0">
              <a:spcAft>
                <a:spcPts val="1600"/>
              </a:spcAft>
              <a:buNone/>
            </a:pPr>
            <a:r>
              <a:rPr lang="en-US" dirty="0">
                <a:solidFill>
                  <a:schemeClr val="bg1"/>
                </a:solidFill>
                <a:latin typeface="Arial"/>
                <a:ea typeface="Arial"/>
                <a:cs typeface="Arial"/>
                <a:sym typeface="Arial"/>
              </a:rPr>
              <a:t>KNOW YOUR CUSTOMER</a:t>
            </a:r>
          </a:p>
          <a:p>
            <a:pPr marL="0" indent="0">
              <a:spcAft>
                <a:spcPts val="1600"/>
              </a:spcAft>
              <a:buNone/>
            </a:pPr>
            <a:r>
              <a:rPr lang="en-US" dirty="0">
                <a:solidFill>
                  <a:schemeClr val="bg1"/>
                </a:solidFill>
                <a:latin typeface="Arial"/>
                <a:ea typeface="Arial"/>
                <a:cs typeface="Arial"/>
                <a:sym typeface="Arial"/>
              </a:rPr>
              <a:t>TRLS</a:t>
            </a:r>
          </a:p>
          <a:p>
            <a:pPr marL="0" indent="0">
              <a:spcAft>
                <a:spcPts val="1600"/>
              </a:spcAft>
              <a:buNone/>
            </a:pPr>
            <a:r>
              <a:rPr lang="en-US" dirty="0">
                <a:solidFill>
                  <a:schemeClr val="bg1"/>
                </a:solidFill>
                <a:latin typeface="Arial"/>
                <a:ea typeface="Arial"/>
                <a:cs typeface="Arial"/>
                <a:sym typeface="Arial"/>
              </a:rPr>
              <a:t>RESOURCES</a:t>
            </a:r>
          </a:p>
          <a:p>
            <a:pPr marL="0" indent="0">
              <a:spcAft>
                <a:spcPts val="1600"/>
              </a:spcAft>
              <a:buNone/>
            </a:pPr>
            <a:endParaRPr lang="en-US" dirty="0">
              <a:solidFill>
                <a:schemeClr val="bg1"/>
              </a:solidFill>
              <a:latin typeface="Arial"/>
              <a:ea typeface="Arial"/>
              <a:cs typeface="Arial"/>
              <a:sym typeface="Arial"/>
            </a:endParaRPr>
          </a:p>
          <a:p>
            <a:pPr marL="0" indent="0">
              <a:spcAft>
                <a:spcPts val="1600"/>
              </a:spcAft>
              <a:buNone/>
            </a:pPr>
            <a:endParaRPr lang="en-US" dirty="0">
              <a:solidFill>
                <a:schemeClr val="bg1"/>
              </a:solidFill>
              <a:latin typeface="Arial"/>
              <a:ea typeface="Arial"/>
              <a:cs typeface="Arial"/>
              <a:sym typeface="Arial"/>
            </a:endParaRPr>
          </a:p>
        </p:txBody>
      </p:sp>
      <p:sp>
        <p:nvSpPr>
          <p:cNvPr id="126" name="Google Shape;126;p17"/>
          <p:cNvSpPr txBox="1"/>
          <p:nvPr/>
        </p:nvSpPr>
        <p:spPr>
          <a:xfrm>
            <a:off x="59467" y="6465695"/>
            <a:ext cx="6858000" cy="430847"/>
          </a:xfrm>
          <a:prstGeom prst="rect">
            <a:avLst/>
          </a:prstGeom>
          <a:noFill/>
          <a:ln>
            <a:noFill/>
          </a:ln>
        </p:spPr>
        <p:txBody>
          <a:bodyPr spcFirstLastPara="1" wrap="square" lIns="121900" tIns="121900" rIns="121900" bIns="121900" anchor="t" anchorCtr="0">
            <a:spAutoFit/>
          </a:bodyPr>
          <a:lstStyle/>
          <a:p>
            <a:r>
              <a:rPr lang="en" sz="1200" b="1">
                <a:solidFill>
                  <a:schemeClr val="lt1"/>
                </a:solidFill>
              </a:rPr>
              <a:t>MIT IAP 2022: Navigating both commercial and defense markets</a:t>
            </a:r>
            <a:endParaRPr sz="1200" b="1">
              <a:solidFill>
                <a:schemeClr val="lt1"/>
              </a:solidFill>
            </a:endParaRPr>
          </a:p>
        </p:txBody>
      </p:sp>
      <p:sp>
        <p:nvSpPr>
          <p:cNvPr id="127" name="Google Shape;127;p17"/>
          <p:cNvSpPr txBox="1"/>
          <p:nvPr/>
        </p:nvSpPr>
        <p:spPr>
          <a:xfrm>
            <a:off x="9943433" y="6459965"/>
            <a:ext cx="2147200" cy="430847"/>
          </a:xfrm>
          <a:prstGeom prst="rect">
            <a:avLst/>
          </a:prstGeom>
          <a:noFill/>
          <a:ln>
            <a:noFill/>
          </a:ln>
        </p:spPr>
        <p:txBody>
          <a:bodyPr spcFirstLastPara="1" wrap="square" lIns="121900" tIns="121900" rIns="121900" bIns="121900" anchor="t" anchorCtr="0">
            <a:spAutoFit/>
          </a:bodyPr>
          <a:lstStyle/>
          <a:p>
            <a:r>
              <a:rPr lang="en" sz="1200" b="1">
                <a:solidFill>
                  <a:schemeClr val="lt1"/>
                </a:solidFill>
              </a:rPr>
              <a:t>mitii.news/DuVIncubator</a:t>
            </a:r>
            <a:endParaRPr sz="1200" b="1">
              <a:solidFill>
                <a:schemeClr val="lt1"/>
              </a:solidFill>
            </a:endParaRPr>
          </a:p>
        </p:txBody>
      </p:sp>
    </p:spTree>
    <p:extLst>
      <p:ext uri="{BB962C8B-B14F-4D97-AF65-F5344CB8AC3E}">
        <p14:creationId xmlns:p14="http://schemas.microsoft.com/office/powerpoint/2010/main" val="2528434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p:txBody>
          <a:bodyPr>
            <a:normAutofit fontScale="92500" lnSpcReduction="20000"/>
          </a:bodyPr>
          <a:lstStyle/>
          <a:p>
            <a:pPr marL="342891" indent="-285744"/>
            <a:r>
              <a:rPr lang="en-US" i="1" dirty="0">
                <a:latin typeface="Avenir Next LT Pro" panose="020B0504020202020204" pitchFamily="34" charset="77"/>
                <a:cs typeface="Times New Roman" panose="02020603050405020304" pitchFamily="18" charset="0"/>
              </a:rPr>
              <a:t>S-l-o-w</a:t>
            </a:r>
            <a:r>
              <a:rPr lang="en-US" dirty="0">
                <a:latin typeface="Avenir Next LT Pro" panose="020B0504020202020204" pitchFamily="34" charset="77"/>
                <a:cs typeface="Times New Roman" panose="02020603050405020304" pitchFamily="18" charset="0"/>
              </a:rPr>
              <a:t> to award a contract</a:t>
            </a:r>
          </a:p>
          <a:p>
            <a:pPr marL="342891" indent="-285744"/>
            <a:r>
              <a:rPr lang="en-US" dirty="0">
                <a:latin typeface="Avenir Next LT Pro" panose="020B0504020202020204" pitchFamily="34" charset="77"/>
                <a:cs typeface="Times New Roman" panose="02020603050405020304" pitchFamily="18" charset="0"/>
              </a:rPr>
              <a:t>After the contract, your tech/services can be dropped</a:t>
            </a:r>
          </a:p>
          <a:p>
            <a:pPr marL="342891" indent="-285744"/>
            <a:r>
              <a:rPr lang="en-US" dirty="0">
                <a:latin typeface="Avenir Next LT Pro" panose="020B0504020202020204" pitchFamily="34" charset="77"/>
                <a:cs typeface="Times New Roman" panose="02020603050405020304" pitchFamily="18" charset="0"/>
              </a:rPr>
              <a:t>No loyalty for startups</a:t>
            </a:r>
          </a:p>
          <a:p>
            <a:pPr marL="342891" indent="-285744"/>
            <a:r>
              <a:rPr lang="en-US" dirty="0">
                <a:latin typeface="Avenir Next LT Pro" panose="020B0504020202020204" pitchFamily="34" charset="77"/>
                <a:cs typeface="Times New Roman" panose="02020603050405020304" pitchFamily="18" charset="0"/>
              </a:rPr>
              <a:t>Hard to find the right person in the organization who needs your tech</a:t>
            </a:r>
          </a:p>
          <a:p>
            <a:pPr marL="342891" indent="-285744"/>
            <a:r>
              <a:rPr lang="en-US" dirty="0">
                <a:latin typeface="Avenir Next LT Pro" panose="020B0504020202020204" pitchFamily="34" charset="77"/>
                <a:cs typeface="Times New Roman" panose="02020603050405020304" pitchFamily="18" charset="0"/>
              </a:rPr>
              <a:t>Hard to get feedback</a:t>
            </a:r>
          </a:p>
          <a:p>
            <a:pPr marL="342891" indent="-285744"/>
            <a:r>
              <a:rPr lang="en-US" dirty="0">
                <a:latin typeface="Avenir Next LT Pro" panose="020B0504020202020204" pitchFamily="34" charset="77"/>
                <a:cs typeface="Times New Roman" panose="02020603050405020304" pitchFamily="18" charset="0"/>
              </a:rPr>
              <a:t>“Insider baseball”…?</a:t>
            </a:r>
          </a:p>
          <a:p>
            <a:pPr marL="342891" indent="-285744"/>
            <a:r>
              <a:rPr lang="en-US" dirty="0">
                <a:latin typeface="Avenir Next LT Pro" panose="020B0504020202020204" pitchFamily="34" charset="77"/>
                <a:cs typeface="Times New Roman" panose="02020603050405020304" pitchFamily="18" charset="0"/>
              </a:rPr>
              <a:t>May be hard to find an investor</a:t>
            </a:r>
          </a:p>
          <a:p>
            <a:pPr marL="342891" indent="-285744"/>
            <a:r>
              <a:rPr lang="en-US" dirty="0">
                <a:latin typeface="Avenir Next LT Pro" panose="020B0504020202020204" pitchFamily="34" charset="77"/>
                <a:cs typeface="Times New Roman" panose="02020603050405020304" pitchFamily="18" charset="0"/>
              </a:rPr>
              <a:t>IP considerations</a:t>
            </a:r>
          </a:p>
          <a:p>
            <a:pPr marL="342891" indent="-285744"/>
            <a:r>
              <a:rPr lang="en-US" dirty="0">
                <a:latin typeface="Avenir Next LT Pro" panose="020B0504020202020204" pitchFamily="34" charset="77"/>
                <a:cs typeface="Times New Roman" panose="02020603050405020304" pitchFamily="18" charset="0"/>
              </a:rPr>
              <a:t>Defense prime contractors – the big few – continue to increase market share over the last 4 decades. (Lobbyists?)</a:t>
            </a:r>
          </a:p>
          <a:p>
            <a:pPr marL="0" indent="0">
              <a:buNone/>
            </a:pPr>
            <a:endParaRPr lang="en-US" dirty="0">
              <a:latin typeface="Avenir Next LT Pro" panose="020B0504020202020204" pitchFamily="34" charset="77"/>
            </a:endParaRP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WHY STARTUPS </a:t>
            </a:r>
            <a:r>
              <a:rPr lang="en-US" sz="3200" b="1" i="1" spc="600" dirty="0">
                <a:solidFill>
                  <a:srgbClr val="D71C7E"/>
                </a:solidFill>
                <a:latin typeface="Avenir Next LT Pro" panose="020B0504020202020204" pitchFamily="34" charset="0"/>
              </a:rPr>
              <a:t>SHOULDN’T</a:t>
            </a:r>
            <a:r>
              <a:rPr lang="en-US" sz="3200" b="1" spc="600" dirty="0">
                <a:latin typeface="Avenir Next LT Pro" panose="020B0504020202020204" pitchFamily="34" charset="0"/>
              </a:rPr>
              <a:t> CONSIDER DEFENSE AS A BEACHHEAD MARKET</a:t>
            </a:r>
          </a:p>
        </p:txBody>
      </p:sp>
    </p:spTree>
    <p:extLst>
      <p:ext uri="{BB962C8B-B14F-4D97-AF65-F5344CB8AC3E}">
        <p14:creationId xmlns:p14="http://schemas.microsoft.com/office/powerpoint/2010/main" val="3192594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p:txBody>
          <a:bodyPr>
            <a:normAutofit fontScale="92500" lnSpcReduction="20000"/>
          </a:bodyPr>
          <a:lstStyle/>
          <a:p>
            <a:pPr marL="0" indent="0">
              <a:buNone/>
            </a:pPr>
            <a:r>
              <a:rPr lang="en-US" dirty="0">
                <a:latin typeface="Avenir Next LT Pro" panose="020B0504020202020204" pitchFamily="34" charset="77"/>
              </a:rPr>
              <a:t>This presentation is full of acronyms and jargon.</a:t>
            </a:r>
          </a:p>
          <a:p>
            <a:pPr marL="0" indent="0">
              <a:buNone/>
            </a:pPr>
            <a:endParaRPr lang="en-US" dirty="0">
              <a:latin typeface="Avenir Next LT Pro" panose="020B0504020202020204" pitchFamily="34" charset="77"/>
            </a:endParaRPr>
          </a:p>
          <a:p>
            <a:pPr marL="0" indent="0">
              <a:buNone/>
            </a:pPr>
            <a:r>
              <a:rPr lang="en-US" dirty="0">
                <a:latin typeface="Avenir Next LT Pro" panose="020B0504020202020204" pitchFamily="34" charset="77"/>
              </a:rPr>
              <a:t>Our audience has a wide range of experience and familiarity with DoD, including undergrads, post-docs, seasoned defense tech founders, career-long DoD employees, etc.</a:t>
            </a:r>
          </a:p>
          <a:p>
            <a:pPr marL="0" indent="0">
              <a:buNone/>
            </a:pPr>
            <a:endParaRPr lang="en-US" dirty="0">
              <a:latin typeface="Avenir Next LT Pro" panose="020B0504020202020204" pitchFamily="34" charset="77"/>
            </a:endParaRPr>
          </a:p>
          <a:p>
            <a:pPr marL="0" indent="0">
              <a:buNone/>
            </a:pPr>
            <a:r>
              <a:rPr lang="en-US" b="1" i="1" u="sng" dirty="0">
                <a:latin typeface="Avenir Next LT Pro" panose="020B0504020202020204" pitchFamily="34" charset="77"/>
              </a:rPr>
              <a:t>Please</a:t>
            </a:r>
            <a:r>
              <a:rPr lang="en-US" dirty="0">
                <a:latin typeface="Avenir Next LT Pro" panose="020B0504020202020204" pitchFamily="34" charset="77"/>
              </a:rPr>
              <a:t> type in chat when you need me or a classmate to define an acronym or term.</a:t>
            </a:r>
          </a:p>
          <a:p>
            <a:pPr marL="0" indent="0">
              <a:buNone/>
            </a:pPr>
            <a:endParaRPr lang="en-US" dirty="0">
              <a:latin typeface="Avenir Next LT Pro" panose="020B0504020202020204" pitchFamily="34" charset="77"/>
            </a:endParaRPr>
          </a:p>
          <a:p>
            <a:pPr marL="0" indent="0">
              <a:buNone/>
            </a:pPr>
            <a:r>
              <a:rPr lang="en-US" dirty="0">
                <a:latin typeface="Avenir Next LT Pro" panose="020B0504020202020204" pitchFamily="34" charset="77"/>
              </a:rPr>
              <a:t>If you don’t get the answer you need, stay tuned. You’ll hear many of these acronyms and terms throughout the course. They will become familiar to you quickly upon repetition.</a:t>
            </a: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DISCLAIMER</a:t>
            </a:r>
          </a:p>
        </p:txBody>
      </p:sp>
    </p:spTree>
    <p:extLst>
      <p:ext uri="{BB962C8B-B14F-4D97-AF65-F5344CB8AC3E}">
        <p14:creationId xmlns:p14="http://schemas.microsoft.com/office/powerpoint/2010/main" val="3544635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a:xfrm>
            <a:off x="838200" y="2391683"/>
            <a:ext cx="4833257" cy="4351338"/>
          </a:xfrm>
        </p:spPr>
        <p:txBody>
          <a:bodyPr>
            <a:normAutofit/>
          </a:bodyPr>
          <a:lstStyle/>
          <a:p>
            <a:pPr marL="0" indent="0">
              <a:buNone/>
            </a:pPr>
            <a:r>
              <a:rPr lang="en-US" b="1" dirty="0">
                <a:latin typeface="Avenir Next LT Pro" panose="020B0504020202020204" pitchFamily="34" charset="77"/>
              </a:rPr>
              <a:t>DoD is enormous…</a:t>
            </a:r>
          </a:p>
          <a:p>
            <a:pPr marL="0" indent="0">
              <a:buNone/>
            </a:pPr>
            <a:endParaRPr lang="en-US" dirty="0">
              <a:latin typeface="Avenir Next LT Pro" panose="020B0504020202020204" pitchFamily="34" charset="77"/>
            </a:endParaRPr>
          </a:p>
          <a:p>
            <a:pPr marL="0" indent="0">
              <a:buNone/>
            </a:pPr>
            <a:endParaRPr lang="en-US" dirty="0">
              <a:latin typeface="Avenir Next LT Pro" panose="020B0504020202020204" pitchFamily="34" charset="77"/>
            </a:endParaRPr>
          </a:p>
          <a:p>
            <a:pPr marL="57148" indent="0">
              <a:buNone/>
            </a:pPr>
            <a:r>
              <a:rPr lang="en-US" sz="2000" dirty="0">
                <a:latin typeface="Avenir Next LT Pro" panose="020B0504020202020204" pitchFamily="34" charset="77"/>
                <a:cs typeface="Arial" panose="020B0604020202020204" pitchFamily="34" charset="0"/>
              </a:rPr>
              <a:t>2018 SBIR/STTR Obligations </a:t>
            </a:r>
          </a:p>
          <a:p>
            <a:pPr marL="57148" indent="0">
              <a:buNone/>
            </a:pPr>
            <a:r>
              <a:rPr lang="en-US" sz="2000" dirty="0">
                <a:solidFill>
                  <a:srgbClr val="0000FF"/>
                </a:solidFill>
                <a:latin typeface="Avenir Next LT Pro" panose="020B0504020202020204" pitchFamily="34" charset="77"/>
                <a:cs typeface="Arial" panose="020B0604020202020204" pitchFamily="34" charset="0"/>
              </a:rPr>
              <a:t>https://</a:t>
            </a:r>
            <a:r>
              <a:rPr lang="en-US" sz="2000" dirty="0" err="1">
                <a:solidFill>
                  <a:srgbClr val="0000FF"/>
                </a:solidFill>
                <a:latin typeface="Avenir Next LT Pro" panose="020B0504020202020204" pitchFamily="34" charset="77"/>
                <a:cs typeface="Arial" panose="020B0604020202020204" pitchFamily="34" charset="0"/>
              </a:rPr>
              <a:t>www.sbir.gov</a:t>
            </a:r>
            <a:r>
              <a:rPr lang="en-US" sz="2000" dirty="0">
                <a:solidFill>
                  <a:srgbClr val="0000FF"/>
                </a:solidFill>
                <a:latin typeface="Avenir Next LT Pro" panose="020B0504020202020204" pitchFamily="34" charset="77"/>
                <a:cs typeface="Arial" panose="020B0604020202020204" pitchFamily="34" charset="0"/>
              </a:rPr>
              <a:t>/analytics-dashboard?year%5B%5D=2018</a:t>
            </a:r>
            <a:endParaRPr lang="en-US" sz="2000" dirty="0">
              <a:solidFill>
                <a:schemeClr val="tx1">
                  <a:lumMod val="50000"/>
                  <a:lumOff val="50000"/>
                </a:schemeClr>
              </a:solidFill>
              <a:latin typeface="Avenir Next LT Pro" panose="020B0504020202020204" pitchFamily="34" charset="77"/>
              <a:cs typeface="Arial" panose="020B0604020202020204" pitchFamily="34" charset="0"/>
            </a:endParaRPr>
          </a:p>
          <a:p>
            <a:pPr marL="0" indent="0">
              <a:buNone/>
            </a:pPr>
            <a:endParaRPr lang="en-US" dirty="0">
              <a:latin typeface="Avenir Next LT Pro" panose="020B0504020202020204" pitchFamily="34" charset="77"/>
            </a:endParaRP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WHY STARTUPS </a:t>
            </a:r>
            <a:r>
              <a:rPr lang="en-US" sz="3200" b="1" i="1" spc="600" dirty="0">
                <a:solidFill>
                  <a:srgbClr val="D71C7E"/>
                </a:solidFill>
                <a:latin typeface="Avenir Next LT Pro" panose="020B0504020202020204" pitchFamily="34" charset="0"/>
              </a:rPr>
              <a:t>SHOULD</a:t>
            </a:r>
            <a:r>
              <a:rPr lang="en-US" sz="3200" b="1" spc="600" dirty="0">
                <a:latin typeface="Avenir Next LT Pro" panose="020B0504020202020204" pitchFamily="34" charset="0"/>
              </a:rPr>
              <a:t> CONSIDER DEFENSE AS A BEACHHEAD MARKET</a:t>
            </a:r>
          </a:p>
        </p:txBody>
      </p:sp>
      <p:pic>
        <p:nvPicPr>
          <p:cNvPr id="9" name="Picture 8">
            <a:extLst>
              <a:ext uri="{FF2B5EF4-FFF2-40B4-BE49-F238E27FC236}">
                <a16:creationId xmlns:a16="http://schemas.microsoft.com/office/drawing/2014/main" id="{37944204-74BB-2942-8319-956FFAF02E30}"/>
              </a:ext>
            </a:extLst>
          </p:cNvPr>
          <p:cNvPicPr>
            <a:picLocks noChangeAspect="1"/>
          </p:cNvPicPr>
          <p:nvPr/>
        </p:nvPicPr>
        <p:blipFill>
          <a:blip r:embed="rId6"/>
          <a:stretch>
            <a:fillRect/>
          </a:stretch>
        </p:blipFill>
        <p:spPr>
          <a:xfrm>
            <a:off x="5694426" y="1825625"/>
            <a:ext cx="6031160" cy="4069327"/>
          </a:xfrm>
          <a:prstGeom prst="rect">
            <a:avLst/>
          </a:prstGeom>
        </p:spPr>
      </p:pic>
    </p:spTree>
    <p:extLst>
      <p:ext uri="{BB962C8B-B14F-4D97-AF65-F5344CB8AC3E}">
        <p14:creationId xmlns:p14="http://schemas.microsoft.com/office/powerpoint/2010/main" val="244182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09724D-2F2A-4799-BCE0-8FBFA1547080}"/>
              </a:ext>
            </a:extLst>
          </p:cNvPr>
          <p:cNvSpPr>
            <a:spLocks noGrp="1"/>
          </p:cNvSpPr>
          <p:nvPr>
            <p:ph idx="1"/>
          </p:nvPr>
        </p:nvSpPr>
        <p:spPr>
          <a:xfrm>
            <a:off x="838200" y="2391683"/>
            <a:ext cx="4833257" cy="4351338"/>
          </a:xfrm>
        </p:spPr>
        <p:txBody>
          <a:bodyPr>
            <a:normAutofit/>
          </a:bodyPr>
          <a:lstStyle/>
          <a:p>
            <a:pPr marL="0" indent="0">
              <a:buNone/>
            </a:pPr>
            <a:r>
              <a:rPr lang="en-US" b="1" dirty="0">
                <a:latin typeface="Avenir Next LT Pro" panose="020B0504020202020204" pitchFamily="34" charset="77"/>
              </a:rPr>
              <a:t>DoD is enormous…</a:t>
            </a:r>
          </a:p>
          <a:p>
            <a:pPr marL="0" indent="0">
              <a:buNone/>
            </a:pPr>
            <a:endParaRPr lang="en-US" dirty="0">
              <a:latin typeface="Avenir Next LT Pro" panose="020B0504020202020204" pitchFamily="34" charset="77"/>
            </a:endParaRPr>
          </a:p>
          <a:p>
            <a:pPr marL="0" indent="0">
              <a:buNone/>
            </a:pPr>
            <a:endParaRPr lang="en-US" dirty="0">
              <a:latin typeface="Avenir Next LT Pro" panose="020B0504020202020204" pitchFamily="34" charset="77"/>
            </a:endParaRPr>
          </a:p>
        </p:txBody>
      </p:sp>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WHY STARTUPS </a:t>
            </a:r>
            <a:r>
              <a:rPr lang="en-US" sz="3200" b="1" i="1" spc="600" dirty="0">
                <a:solidFill>
                  <a:srgbClr val="D71C7E"/>
                </a:solidFill>
                <a:latin typeface="Avenir Next LT Pro" panose="020B0504020202020204" pitchFamily="34" charset="0"/>
              </a:rPr>
              <a:t>SHOULD</a:t>
            </a:r>
            <a:r>
              <a:rPr lang="en-US" sz="3200" b="1" spc="600" dirty="0">
                <a:latin typeface="Avenir Next LT Pro" panose="020B0504020202020204" pitchFamily="34" charset="0"/>
              </a:rPr>
              <a:t> CONSIDER DEFENSE AS A BEACHHEAD MARKET</a:t>
            </a:r>
          </a:p>
        </p:txBody>
      </p:sp>
      <p:pic>
        <p:nvPicPr>
          <p:cNvPr id="10" name="Picture 9">
            <a:extLst>
              <a:ext uri="{FF2B5EF4-FFF2-40B4-BE49-F238E27FC236}">
                <a16:creationId xmlns:a16="http://schemas.microsoft.com/office/drawing/2014/main" id="{F21B57E7-824D-D94A-AA2F-44B213A8FCB2}"/>
              </a:ext>
            </a:extLst>
          </p:cNvPr>
          <p:cNvPicPr>
            <a:picLocks noChangeAspect="1"/>
          </p:cNvPicPr>
          <p:nvPr/>
        </p:nvPicPr>
        <p:blipFill>
          <a:blip r:embed="rId6"/>
          <a:stretch>
            <a:fillRect/>
          </a:stretch>
        </p:blipFill>
        <p:spPr>
          <a:xfrm>
            <a:off x="5414745" y="1781469"/>
            <a:ext cx="5355848" cy="4961552"/>
          </a:xfrm>
          <a:prstGeom prst="rect">
            <a:avLst/>
          </a:prstGeom>
        </p:spPr>
      </p:pic>
      <p:sp>
        <p:nvSpPr>
          <p:cNvPr id="2" name="Rectangle 1">
            <a:extLst>
              <a:ext uri="{FF2B5EF4-FFF2-40B4-BE49-F238E27FC236}">
                <a16:creationId xmlns:a16="http://schemas.microsoft.com/office/drawing/2014/main" id="{15BFDFF2-9AFD-AE49-94A8-F82C0CD14564}"/>
              </a:ext>
            </a:extLst>
          </p:cNvPr>
          <p:cNvSpPr/>
          <p:nvPr/>
        </p:nvSpPr>
        <p:spPr>
          <a:xfrm>
            <a:off x="838200" y="3800580"/>
            <a:ext cx="4576545" cy="1631216"/>
          </a:xfrm>
          <a:prstGeom prst="rect">
            <a:avLst/>
          </a:prstGeom>
        </p:spPr>
        <p:txBody>
          <a:bodyPr wrap="square">
            <a:spAutoFit/>
          </a:bodyPr>
          <a:lstStyle/>
          <a:p>
            <a:pPr marL="57148" indent="0">
              <a:buNone/>
            </a:pPr>
            <a:r>
              <a:rPr lang="en-US" sz="2000" dirty="0">
                <a:latin typeface="Avenir Next LT Pro" panose="020B0504020202020204" pitchFamily="34" charset="77"/>
                <a:ea typeface="Arial"/>
                <a:cs typeface="Times New Roman" panose="02020603050405020304" pitchFamily="18" charset="0"/>
                <a:sym typeface="Arial"/>
              </a:rPr>
              <a:t>“Defense Primer: RDT&amp;E.” Congressional Research Service (CRS). Updated October 21, 2021. </a:t>
            </a:r>
            <a:r>
              <a:rPr lang="en-US" sz="2000" dirty="0">
                <a:latin typeface="Avenir Next LT Pro" panose="020B0504020202020204" pitchFamily="34" charset="77"/>
                <a:ea typeface="Arial"/>
                <a:cs typeface="Times New Roman" panose="02020603050405020304" pitchFamily="18" charset="0"/>
                <a:sym typeface="Arial"/>
                <a:hlinkClick r:id="rId7"/>
              </a:rPr>
              <a:t>https://crsreports.congress.gov/product/pdf/IF/IF10553</a:t>
            </a:r>
            <a:r>
              <a:rPr lang="en-US" sz="2000" dirty="0">
                <a:latin typeface="Avenir Next LT Pro" panose="020B0504020202020204" pitchFamily="34" charset="77"/>
                <a:ea typeface="Arial"/>
                <a:cs typeface="Times New Roman" panose="02020603050405020304" pitchFamily="18" charset="0"/>
                <a:sym typeface="Arial"/>
              </a:rPr>
              <a:t>. </a:t>
            </a:r>
            <a:endParaRPr lang="en-US" sz="2000" dirty="0">
              <a:latin typeface="Avenir Next LT Pro" panose="020B0504020202020204" pitchFamily="34" charset="77"/>
              <a:ea typeface="Arial"/>
              <a:cs typeface="Arial"/>
              <a:sym typeface="Arial"/>
            </a:endParaRPr>
          </a:p>
        </p:txBody>
      </p:sp>
    </p:spTree>
    <p:extLst>
      <p:ext uri="{BB962C8B-B14F-4D97-AF65-F5344CB8AC3E}">
        <p14:creationId xmlns:p14="http://schemas.microsoft.com/office/powerpoint/2010/main" val="3179307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AABC57A7-89BC-42BE-B766-7C05DB58B7B8}"/>
              </a:ext>
            </a:extLst>
          </p:cNvPr>
          <p:cNvPicPr>
            <a:picLocks noChangeAspect="1"/>
          </p:cNvPicPr>
          <p:nvPr/>
        </p:nvPicPr>
        <p:blipFill>
          <a:blip r:embed="rId2">
            <a:lum bright="-100000"/>
            <a:extLst>
              <a:ext uri="{96DAC541-7B7A-43D3-8B79-37D633B846F1}">
                <asvg:svgBlip xmlns:asvg="http://schemas.microsoft.com/office/drawing/2016/SVG/main" r:embed="rId3"/>
              </a:ext>
            </a:extLst>
          </a:blip>
          <a:stretch>
            <a:fillRect/>
          </a:stretch>
        </p:blipFill>
        <p:spPr>
          <a:xfrm>
            <a:off x="259585" y="232586"/>
            <a:ext cx="565915" cy="234171"/>
          </a:xfrm>
          <a:prstGeom prst="rect">
            <a:avLst/>
          </a:prstGeom>
        </p:spPr>
      </p:pic>
      <p:pic>
        <p:nvPicPr>
          <p:cNvPr id="6" name="Picture 4" descr="See the source image">
            <a:extLst>
              <a:ext uri="{FF2B5EF4-FFF2-40B4-BE49-F238E27FC236}">
                <a16:creationId xmlns:a16="http://schemas.microsoft.com/office/drawing/2014/main" id="{F7E09785-9C4B-4B92-BAA2-33F7470973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1479133" y="232587"/>
            <a:ext cx="453281" cy="2341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AEAA80C-AEE7-41F5-8AF8-991A33B827E4}"/>
              </a:ext>
            </a:extLst>
          </p:cNvPr>
          <p:cNvSpPr txBox="1"/>
          <p:nvPr/>
        </p:nvSpPr>
        <p:spPr>
          <a:xfrm>
            <a:off x="1008885" y="232586"/>
            <a:ext cx="7404100" cy="261610"/>
          </a:xfrm>
          <a:prstGeom prst="rect">
            <a:avLst/>
          </a:prstGeom>
          <a:noFill/>
        </p:spPr>
        <p:txBody>
          <a:bodyPr wrap="square">
            <a:spAutoFit/>
          </a:bodyPr>
          <a:lstStyle/>
          <a:p>
            <a:pPr rtl="0">
              <a:spcBef>
                <a:spcPts val="0"/>
              </a:spcBef>
              <a:spcAft>
                <a:spcPts val="0"/>
              </a:spcAft>
            </a:pPr>
            <a:r>
              <a:rPr lang="en-US" sz="1100" b="1" i="0" u="none" strike="noStrike" dirty="0">
                <a:effectLst/>
                <a:latin typeface="Avenir Next LT Pro" panose="020B0504020202020204" pitchFamily="34" charset="0"/>
              </a:rPr>
              <a:t>MIT IAP 2022: </a:t>
            </a:r>
            <a:r>
              <a:rPr lang="en-US" sz="1100" i="0" u="none" strike="noStrike" dirty="0">
                <a:effectLst/>
                <a:latin typeface="Avenir Next LT Pro" panose="020B0504020202020204" pitchFamily="34" charset="0"/>
              </a:rPr>
              <a:t>Navigating both commercial and defense markets</a:t>
            </a:r>
            <a:endParaRPr lang="en-US" sz="1100" dirty="0">
              <a:effectLst/>
              <a:latin typeface="Avenir Next LT Pro" panose="020B0504020202020204" pitchFamily="34" charset="0"/>
            </a:endParaRPr>
          </a:p>
        </p:txBody>
      </p:sp>
      <p:sp>
        <p:nvSpPr>
          <p:cNvPr id="8" name="Title 1">
            <a:extLst>
              <a:ext uri="{FF2B5EF4-FFF2-40B4-BE49-F238E27FC236}">
                <a16:creationId xmlns:a16="http://schemas.microsoft.com/office/drawing/2014/main" id="{B4F0DC60-983F-2C44-A965-55442C1D0535}"/>
              </a:ext>
            </a:extLst>
          </p:cNvPr>
          <p:cNvSpPr txBox="1">
            <a:spLocks/>
          </p:cNvSpPr>
          <p:nvPr/>
        </p:nvSpPr>
        <p:spPr>
          <a:xfrm>
            <a:off x="990600" y="830394"/>
            <a:ext cx="10515600" cy="70788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spc="600" dirty="0">
                <a:latin typeface="Avenir Next LT Pro" panose="020B0504020202020204" pitchFamily="34" charset="0"/>
              </a:rPr>
              <a:t>WHY STARTUPS </a:t>
            </a:r>
            <a:r>
              <a:rPr lang="en-US" sz="3200" b="1" i="1" spc="600" dirty="0">
                <a:solidFill>
                  <a:srgbClr val="D71C7E"/>
                </a:solidFill>
                <a:latin typeface="Avenir Next LT Pro" panose="020B0504020202020204" pitchFamily="34" charset="0"/>
              </a:rPr>
              <a:t>SHOULD</a:t>
            </a:r>
            <a:r>
              <a:rPr lang="en-US" sz="3200" b="1" spc="600" dirty="0">
                <a:latin typeface="Avenir Next LT Pro" panose="020B0504020202020204" pitchFamily="34" charset="0"/>
              </a:rPr>
              <a:t> CONSIDER DEFENSE AS A BEACHHEAD MARKET</a:t>
            </a:r>
          </a:p>
        </p:txBody>
      </p:sp>
      <p:pic>
        <p:nvPicPr>
          <p:cNvPr id="10" name="Picture 9">
            <a:extLst>
              <a:ext uri="{FF2B5EF4-FFF2-40B4-BE49-F238E27FC236}">
                <a16:creationId xmlns:a16="http://schemas.microsoft.com/office/drawing/2014/main" id="{195FF9DA-0468-F444-BFDC-088FF5753DFC}"/>
              </a:ext>
            </a:extLst>
          </p:cNvPr>
          <p:cNvPicPr>
            <a:picLocks noChangeAspect="1"/>
          </p:cNvPicPr>
          <p:nvPr/>
        </p:nvPicPr>
        <p:blipFill>
          <a:blip r:embed="rId6"/>
          <a:stretch>
            <a:fillRect/>
          </a:stretch>
        </p:blipFill>
        <p:spPr>
          <a:xfrm>
            <a:off x="415600" y="2027866"/>
            <a:ext cx="5871832" cy="4127655"/>
          </a:xfrm>
          <a:prstGeom prst="rect">
            <a:avLst/>
          </a:prstGeom>
        </p:spPr>
      </p:pic>
      <p:sp>
        <p:nvSpPr>
          <p:cNvPr id="4" name="Content Placeholder 3">
            <a:extLst>
              <a:ext uri="{FF2B5EF4-FFF2-40B4-BE49-F238E27FC236}">
                <a16:creationId xmlns:a16="http://schemas.microsoft.com/office/drawing/2014/main" id="{FDD51CD0-3989-A844-80C8-8FCF9D6CF1CC}"/>
              </a:ext>
            </a:extLst>
          </p:cNvPr>
          <p:cNvSpPr>
            <a:spLocks noGrp="1"/>
          </p:cNvSpPr>
          <p:nvPr>
            <p:ph idx="1"/>
          </p:nvPr>
        </p:nvSpPr>
        <p:spPr>
          <a:xfrm>
            <a:off x="6861630" y="2163082"/>
            <a:ext cx="4844143" cy="4351338"/>
          </a:xfrm>
        </p:spPr>
        <p:txBody>
          <a:bodyPr/>
          <a:lstStyle/>
          <a:p>
            <a:pPr marL="0" indent="0">
              <a:buNone/>
            </a:pPr>
            <a:r>
              <a:rPr lang="en-US" dirty="0">
                <a:latin typeface="Avenir Next LT Pro" panose="020B0504020202020204" pitchFamily="34" charset="77"/>
                <a:cs typeface="Arial" panose="020B0604020202020204" pitchFamily="34" charset="0"/>
              </a:rPr>
              <a:t>DoD can be a good partner with longer-term contracts once you get past the trough…</a:t>
            </a:r>
          </a:p>
          <a:p>
            <a:pPr marL="0" indent="0">
              <a:buNone/>
            </a:pPr>
            <a:r>
              <a:rPr lang="en-US" dirty="0">
                <a:latin typeface="Avenir Next LT Pro" panose="020B0504020202020204" pitchFamily="34" charset="77"/>
                <a:cs typeface="Arial" panose="020B0604020202020204" pitchFamily="34" charset="0"/>
              </a:rPr>
              <a:t>Q. So how do you get past the trough? </a:t>
            </a:r>
          </a:p>
          <a:p>
            <a:pPr marL="0" indent="0">
              <a:buNone/>
            </a:pPr>
            <a:r>
              <a:rPr lang="en-US" dirty="0">
                <a:latin typeface="Avenir Next LT Pro" panose="020B0504020202020204" pitchFamily="34" charset="77"/>
                <a:cs typeface="Arial" panose="020B0604020202020204" pitchFamily="34" charset="0"/>
              </a:rPr>
              <a:t>A. Understand your customer.</a:t>
            </a:r>
          </a:p>
          <a:p>
            <a:pPr marL="0" indent="0">
              <a:buNone/>
            </a:pPr>
            <a:endParaRPr lang="en-US" dirty="0"/>
          </a:p>
        </p:txBody>
      </p:sp>
      <p:sp>
        <p:nvSpPr>
          <p:cNvPr id="12" name="Rectangle 11">
            <a:extLst>
              <a:ext uri="{FF2B5EF4-FFF2-40B4-BE49-F238E27FC236}">
                <a16:creationId xmlns:a16="http://schemas.microsoft.com/office/drawing/2014/main" id="{6430597C-9097-AC41-B41C-4930625D27BC}"/>
              </a:ext>
            </a:extLst>
          </p:cNvPr>
          <p:cNvSpPr/>
          <p:nvPr/>
        </p:nvSpPr>
        <p:spPr>
          <a:xfrm>
            <a:off x="6819458" y="5780782"/>
            <a:ext cx="4659675" cy="1077218"/>
          </a:xfrm>
          <a:prstGeom prst="rect">
            <a:avLst/>
          </a:prstGeom>
          <a:solidFill>
            <a:schemeClr val="bg1"/>
          </a:solidFill>
        </p:spPr>
        <p:txBody>
          <a:bodyPr wrap="square">
            <a:spAutoFit/>
          </a:bodyPr>
          <a:lstStyle/>
          <a:p>
            <a:r>
              <a:rPr lang="en-US" sz="1600" dirty="0">
                <a:latin typeface="Avenir Next LT Pro" panose="020B0504020202020204" pitchFamily="34" charset="77"/>
                <a:cs typeface="Arial" panose="020B0604020202020204" pitchFamily="34" charset="0"/>
              </a:rPr>
              <a:t>Gartner’s Hype Cycle | </a:t>
            </a:r>
          </a:p>
          <a:p>
            <a:r>
              <a:rPr lang="en-US" sz="1600" dirty="0">
                <a:latin typeface="Avenir Next LT Pro" panose="020B0504020202020204" pitchFamily="34" charset="77"/>
                <a:cs typeface="Arial" panose="020B0604020202020204" pitchFamily="34" charset="0"/>
                <a:hlinkClick r:id="rId7"/>
              </a:rPr>
              <a:t>https://www.gartner.com/en/research/methodologies/gartner-hype-cycle</a:t>
            </a:r>
            <a:endParaRPr lang="en-US" sz="1600" dirty="0">
              <a:latin typeface="Avenir Next LT Pro" panose="020B0504020202020204" pitchFamily="34" charset="77"/>
              <a:cs typeface="Arial" panose="020B0604020202020204" pitchFamily="34" charset="0"/>
            </a:endParaRPr>
          </a:p>
          <a:p>
            <a:endParaRPr lang="en-US" sz="1600" dirty="0">
              <a:latin typeface="Avenir Next LT Pro" panose="020B0504020202020204" pitchFamily="34" charset="77"/>
              <a:cs typeface="Arial" panose="020B0604020202020204" pitchFamily="34" charset="0"/>
            </a:endParaRPr>
          </a:p>
        </p:txBody>
      </p:sp>
    </p:spTree>
    <p:extLst>
      <p:ext uri="{BB962C8B-B14F-4D97-AF65-F5344CB8AC3E}">
        <p14:creationId xmlns:p14="http://schemas.microsoft.com/office/powerpoint/2010/main" val="7467632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3347</Words>
  <Application>Microsoft Macintosh PowerPoint</Application>
  <PresentationFormat>Widescreen</PresentationFormat>
  <Paragraphs>379</Paragraphs>
  <Slides>37</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Avenir Book</vt:lpstr>
      <vt:lpstr>Avenir Next</vt:lpstr>
      <vt:lpstr>Avenir Next LT Pro</vt:lpstr>
      <vt:lpstr>Calibri</vt:lpstr>
      <vt:lpstr>Calibri Light</vt:lpstr>
      <vt:lpstr>Courier New</vt:lpstr>
      <vt:lpstr>Roboto</vt:lpstr>
      <vt:lpstr>Office Theme</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GET TO KNOW YOUR CUSTOMER</vt:lpstr>
      <vt:lpstr>GET TO KNOW YOUR CUSTOMER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 &amp; WHERE TO START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TOUGH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Manning, David</dc:creator>
  <cp:lastModifiedBy>Kathryn Person</cp:lastModifiedBy>
  <cp:revision>13</cp:revision>
  <dcterms:created xsi:type="dcterms:W3CDTF">2022-01-13T14:27:14Z</dcterms:created>
  <dcterms:modified xsi:type="dcterms:W3CDTF">2022-01-18T16:34:29Z</dcterms:modified>
</cp:coreProperties>
</file>