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62"/>
  </p:notesMasterIdLst>
  <p:handoutMasterIdLst>
    <p:handoutMasterId r:id="rId63"/>
  </p:handoutMasterIdLst>
  <p:sldIdLst>
    <p:sldId id="270" r:id="rId6"/>
    <p:sldId id="328" r:id="rId7"/>
    <p:sldId id="333" r:id="rId8"/>
    <p:sldId id="289" r:id="rId9"/>
    <p:sldId id="286" r:id="rId10"/>
    <p:sldId id="279" r:id="rId11"/>
    <p:sldId id="293" r:id="rId12"/>
    <p:sldId id="275" r:id="rId13"/>
    <p:sldId id="317" r:id="rId14"/>
    <p:sldId id="318" r:id="rId15"/>
    <p:sldId id="319" r:id="rId16"/>
    <p:sldId id="320" r:id="rId17"/>
    <p:sldId id="321" r:id="rId18"/>
    <p:sldId id="276" r:id="rId19"/>
    <p:sldId id="281" r:id="rId20"/>
    <p:sldId id="282" r:id="rId21"/>
    <p:sldId id="294" r:id="rId22"/>
    <p:sldId id="295" r:id="rId23"/>
    <p:sldId id="284" r:id="rId24"/>
    <p:sldId id="311" r:id="rId25"/>
    <p:sldId id="307" r:id="rId26"/>
    <p:sldId id="302" r:id="rId27"/>
    <p:sldId id="306" r:id="rId28"/>
    <p:sldId id="312" r:id="rId29"/>
    <p:sldId id="313" r:id="rId30"/>
    <p:sldId id="314" r:id="rId31"/>
    <p:sldId id="315" r:id="rId32"/>
    <p:sldId id="316" r:id="rId33"/>
    <p:sldId id="299" r:id="rId34"/>
    <p:sldId id="303" r:id="rId35"/>
    <p:sldId id="304" r:id="rId36"/>
    <p:sldId id="305" r:id="rId37"/>
    <p:sldId id="322" r:id="rId38"/>
    <p:sldId id="324" r:id="rId39"/>
    <p:sldId id="325" r:id="rId40"/>
    <p:sldId id="327" r:id="rId41"/>
    <p:sldId id="329" r:id="rId42"/>
    <p:sldId id="330" r:id="rId43"/>
    <p:sldId id="332" r:id="rId44"/>
    <p:sldId id="334" r:id="rId45"/>
    <p:sldId id="350" r:id="rId46"/>
    <p:sldId id="336" r:id="rId47"/>
    <p:sldId id="335" r:id="rId48"/>
    <p:sldId id="337" r:id="rId49"/>
    <p:sldId id="338" r:id="rId50"/>
    <p:sldId id="339" r:id="rId51"/>
    <p:sldId id="340" r:id="rId52"/>
    <p:sldId id="341" r:id="rId53"/>
    <p:sldId id="343" r:id="rId54"/>
    <p:sldId id="342" r:id="rId55"/>
    <p:sldId id="345" r:id="rId56"/>
    <p:sldId id="344" r:id="rId57"/>
    <p:sldId id="346" r:id="rId58"/>
    <p:sldId id="347" r:id="rId59"/>
    <p:sldId id="348" r:id="rId60"/>
    <p:sldId id="349" r:id="rId6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3937"/>
    <a:srgbClr val="C1671C"/>
    <a:srgbClr val="53A448"/>
    <a:srgbClr val="C69F41"/>
    <a:srgbClr val="00A1D6"/>
    <a:srgbClr val="46A0D1"/>
    <a:srgbClr val="939598"/>
    <a:srgbClr val="A7A9AC"/>
    <a:srgbClr val="B9E5FB"/>
    <a:srgbClr val="E1F4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5479" autoAdjust="0"/>
    <p:restoredTop sz="96336" autoAdjust="0"/>
  </p:normalViewPr>
  <p:slideViewPr>
    <p:cSldViewPr snapToGrid="0">
      <p:cViewPr>
        <p:scale>
          <a:sx n="68" d="100"/>
          <a:sy n="68" d="100"/>
        </p:scale>
        <p:origin x="2778" y="984"/>
      </p:cViewPr>
      <p:guideLst>
        <p:guide orient="horz" pos="2160"/>
        <p:guide pos="3840"/>
      </p:guideLst>
    </p:cSldViewPr>
  </p:slideViewPr>
  <p:notesTextViewPr>
    <p:cViewPr>
      <p:scale>
        <a:sx n="3" d="2"/>
        <a:sy n="3" d="2"/>
      </p:scale>
      <p:origin x="0" y="0"/>
    </p:cViewPr>
  </p:notesTextViewPr>
  <p:sorterViewPr>
    <p:cViewPr>
      <p:scale>
        <a:sx n="186" d="100"/>
        <a:sy n="186" d="100"/>
      </p:scale>
      <p:origin x="0" y="-601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handoutMaster" Target="handoutMasters/handout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277EA0-BB36-4C82-82CC-E2C025076CA6}" type="datetimeFigureOut">
              <a:rPr lang="en-US" smtClean="0"/>
              <a:t>1/18/2022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C64E184-E0B2-4CE3-804C-2C0F9D760ABC}" type="slidenum">
              <a:rPr lang="en-US" smtClean="0"/>
              <a:t>‹#›</a:t>
            </a:fld>
            <a:endParaRPr lang="en-US"/>
          </a:p>
        </p:txBody>
      </p:sp>
    </p:spTree>
    <p:extLst>
      <p:ext uri="{BB962C8B-B14F-4D97-AF65-F5344CB8AC3E}">
        <p14:creationId xmlns:p14="http://schemas.microsoft.com/office/powerpoint/2010/main" val="1954592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61962A-B2F8-C645-8FA9-12309D2ABFFB}" type="datetimeFigureOut">
              <a:rPr lang="en-US" smtClean="0"/>
              <a:t>1/18/2022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D62104-A977-B74F-A81D-085A9EE8CBC9}" type="slidenum">
              <a:rPr lang="en-US" smtClean="0"/>
              <a:t>‹#›</a:t>
            </a:fld>
            <a:endParaRPr lang="en-US"/>
          </a:p>
        </p:txBody>
      </p:sp>
    </p:spTree>
    <p:extLst>
      <p:ext uri="{BB962C8B-B14F-4D97-AF65-F5344CB8AC3E}">
        <p14:creationId xmlns:p14="http://schemas.microsoft.com/office/powerpoint/2010/main" val="1728791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cdse.edu/documents/student-guides/IF141-guide.pdf"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acq.osd.mil/dpap/pdi/cyber/docs/USA000261-19%20USD%20Signed%20TAB%20A.pdf"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csrc.nist.gov/publications/detail/sp/800-171a/fina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sprs.csd.disa.mil/"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law.cornell.edu/definitions/index.php?width=840&amp;height=800&amp;iframe=true&amp;def_id=19041c252c90ca03957773225f517ed6&amp;term_occur=999&amp;term_src=Title:48:Chapter:2:Subchapter:H:Part:252:Subpart:252.2:252.239-7010"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www.law.cornell.edu/definitions/index.php?width=840&amp;height=800&amp;iframe=true&amp;def_id=f7865e1456040fe9295e6f9d837cb3eb&amp;term_occur=999&amp;term_src=Title:48:Chapter:2:Subchapter:H:Part:252:Subpart:252.2:252.239-7010" TargetMode="External"/><Relationship Id="rId4" Type="http://schemas.openxmlformats.org/officeDocument/2006/relationships/hyperlink" Target="https://www.law.cornell.edu/definitions/index.php?width=840&amp;height=800&amp;iframe=true&amp;def_id=e38358dbea266ec6fc1ee019147f3fca&amp;term_occur=999&amp;term_src=Title:48:Chapter:2:Subchapter:H:Part:252:Subpart:252.2:252.239-7010"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Photo source  </a:t>
            </a:r>
            <a:r>
              <a:rPr lang="en-US" sz="1200" b="1" i="0" kern="1200" dirty="0" smtClean="0">
                <a:solidFill>
                  <a:schemeClr val="tx1"/>
                </a:solidFill>
                <a:effectLst/>
                <a:latin typeface="+mn-lt"/>
                <a:ea typeface="+mn-ea"/>
                <a:cs typeface="+mn-cs"/>
              </a:rPr>
              <a:t>Photo by:</a:t>
            </a:r>
            <a:r>
              <a:rPr lang="en-US" sz="1200" b="0" i="0" kern="1200" dirty="0" smtClean="0">
                <a:solidFill>
                  <a:schemeClr val="tx1"/>
                </a:solidFill>
                <a:effectLst/>
                <a:latin typeface="+mn-lt"/>
                <a:ea typeface="+mn-ea"/>
                <a:cs typeface="+mn-cs"/>
              </a:rPr>
              <a:t> Air Force photo |  </a:t>
            </a:r>
            <a:r>
              <a:rPr lang="en-US" sz="1200" b="1" i="0" kern="1200" dirty="0" smtClean="0">
                <a:solidFill>
                  <a:schemeClr val="tx1"/>
                </a:solidFill>
                <a:effectLst/>
                <a:latin typeface="+mn-lt"/>
                <a:ea typeface="+mn-ea"/>
                <a:cs typeface="+mn-cs"/>
              </a:rPr>
              <a:t>VIRIN: </a:t>
            </a:r>
            <a:r>
              <a:rPr lang="en-US" sz="1200" b="0" i="0" kern="1200" dirty="0" smtClean="0">
                <a:solidFill>
                  <a:schemeClr val="tx1"/>
                </a:solidFill>
                <a:effectLst/>
                <a:latin typeface="+mn-lt"/>
                <a:ea typeface="+mn-ea"/>
                <a:cs typeface="+mn-cs"/>
              </a:rPr>
              <a:t>201002-F-ZX772-001.JPG</a:t>
            </a:r>
            <a:r>
              <a:rPr lang="en-US" dirty="0" smtClean="0"/>
              <a:t> https://www.afnwc.af.mil/News/Photos/igphoto/2002520957/</a:t>
            </a:r>
          </a:p>
          <a:p>
            <a:endParaRPr lang="en-US" dirty="0"/>
          </a:p>
        </p:txBody>
      </p:sp>
      <p:sp>
        <p:nvSpPr>
          <p:cNvPr id="4" name="Slide Number Placeholder 3"/>
          <p:cNvSpPr>
            <a:spLocks noGrp="1"/>
          </p:cNvSpPr>
          <p:nvPr>
            <p:ph type="sldNum" sz="quarter" idx="10"/>
          </p:nvPr>
        </p:nvSpPr>
        <p:spPr/>
        <p:txBody>
          <a:bodyPr/>
          <a:lstStyle/>
          <a:p>
            <a:fld id="{3DD62104-A977-B74F-A81D-085A9EE8CBC9}" type="slidenum">
              <a:rPr lang="en-US" smtClean="0"/>
              <a:t>1</a:t>
            </a:fld>
            <a:endParaRPr lang="en-US" dirty="0"/>
          </a:p>
        </p:txBody>
      </p:sp>
    </p:spTree>
    <p:extLst>
      <p:ext uri="{BB962C8B-B14F-4D97-AF65-F5344CB8AC3E}">
        <p14:creationId xmlns:p14="http://schemas.microsoft.com/office/powerpoint/2010/main" val="14814176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a:t>
            </a:r>
            <a:r>
              <a:rPr lang="en-US" baseline="0" dirty="0" smtClean="0"/>
              <a:t> Arrow – it will take 72 hours to get the Medium Assurance Certificate – go ahead</a:t>
            </a:r>
          </a:p>
          <a:p>
            <a:endParaRPr lang="en-US" baseline="0" dirty="0" smtClean="0"/>
          </a:p>
          <a:p>
            <a:r>
              <a:rPr lang="en-US" baseline="0" dirty="0" smtClean="0"/>
              <a:t>DOD DIB CS is for contractors working with Classified contracts.  An unclassified contractor pilot is underway – more news in January 2022</a:t>
            </a:r>
            <a:endParaRPr lang="en-US" dirty="0"/>
          </a:p>
        </p:txBody>
      </p:sp>
      <p:sp>
        <p:nvSpPr>
          <p:cNvPr id="4" name="Slide Number Placeholder 3"/>
          <p:cNvSpPr>
            <a:spLocks noGrp="1"/>
          </p:cNvSpPr>
          <p:nvPr>
            <p:ph type="sldNum" sz="quarter" idx="10"/>
          </p:nvPr>
        </p:nvSpPr>
        <p:spPr/>
        <p:txBody>
          <a:bodyPr/>
          <a:lstStyle/>
          <a:p>
            <a:fld id="{3DD62104-A977-B74F-A81D-085A9EE8CBC9}" type="slidenum">
              <a:rPr lang="en-US" smtClean="0"/>
              <a:t>12</a:t>
            </a:fld>
            <a:endParaRPr lang="en-US" dirty="0"/>
          </a:p>
        </p:txBody>
      </p:sp>
    </p:spTree>
    <p:extLst>
      <p:ext uri="{BB962C8B-B14F-4D97-AF65-F5344CB8AC3E}">
        <p14:creationId xmlns:p14="http://schemas.microsoft.com/office/powerpoint/2010/main" val="1517776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https://dibnet.dod.mil/portal/rest/jcr/repository/collaboration/sites/intranet/web%20contents/site%20artifacts/public-content/Cyber%20Threat%20Roundup.pdf</a:t>
            </a:r>
            <a:endParaRPr lang="en-US" dirty="0"/>
          </a:p>
        </p:txBody>
      </p:sp>
      <p:sp>
        <p:nvSpPr>
          <p:cNvPr id="4" name="Slide Number Placeholder 3"/>
          <p:cNvSpPr>
            <a:spLocks noGrp="1"/>
          </p:cNvSpPr>
          <p:nvPr>
            <p:ph type="sldNum" sz="quarter" idx="10"/>
          </p:nvPr>
        </p:nvSpPr>
        <p:spPr/>
        <p:txBody>
          <a:bodyPr/>
          <a:lstStyle/>
          <a:p>
            <a:fld id="{3DD62104-A977-B74F-A81D-085A9EE8CBC9}" type="slidenum">
              <a:rPr lang="en-US" smtClean="0"/>
              <a:t>13</a:t>
            </a:fld>
            <a:endParaRPr lang="en-US" dirty="0"/>
          </a:p>
        </p:txBody>
      </p:sp>
    </p:spTree>
    <p:extLst>
      <p:ext uri="{BB962C8B-B14F-4D97-AF65-F5344CB8AC3E}">
        <p14:creationId xmlns:p14="http://schemas.microsoft.com/office/powerpoint/2010/main" val="596016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https://business.defense.gov/Portals/57/Safeguarding%20Covered%20Defense%20Information%20-%20The%20Basics.pdf</a:t>
            </a:r>
          </a:p>
          <a:p>
            <a:endParaRPr lang="en-US" dirty="0" smtClean="0"/>
          </a:p>
          <a:p>
            <a:r>
              <a:rPr lang="en-US" dirty="0" smtClean="0"/>
              <a:t>www.dodcui.mil</a:t>
            </a:r>
          </a:p>
          <a:p>
            <a:endParaRPr lang="en-US" dirty="0" smtClean="0"/>
          </a:p>
          <a:p>
            <a:r>
              <a:rPr lang="en-US" dirty="0" smtClean="0"/>
              <a:t>Who is responsible for identifying and marking covered defense information? The DoD requiring activity is responsible for identifying covered defense information (CDI) in accordance with DoD procedures for identification and protection of controlled unclassified information found in DoDM 5200.01 Vol 4, DoD Information Security Program: Controlled Unclassified Information (CUI). The requiring activity is also responsible for determining the appropriate marking for the CDI in accordance with the procedures for applying distribution statements on technical documents found in DoDM 5200.01 Vol 4 and DoDI 5230.24, Distribution Statements on Technical Documents. The requiring activity must document in the Statement of Work that CDI is required for performance of the contract, and specify requirements for the contractor to mark the CDI developed in the performance of the contract</a:t>
            </a:r>
            <a:endParaRPr lang="en-US" dirty="0"/>
          </a:p>
        </p:txBody>
      </p:sp>
      <p:sp>
        <p:nvSpPr>
          <p:cNvPr id="4" name="Slide Number Placeholder 3"/>
          <p:cNvSpPr>
            <a:spLocks noGrp="1"/>
          </p:cNvSpPr>
          <p:nvPr>
            <p:ph type="sldNum" sz="quarter" idx="10"/>
          </p:nvPr>
        </p:nvSpPr>
        <p:spPr/>
        <p:txBody>
          <a:bodyPr/>
          <a:lstStyle/>
          <a:p>
            <a:fld id="{3DD62104-A977-B74F-A81D-085A9EE8CBC9}" type="slidenum">
              <a:rPr lang="en-US" smtClean="0"/>
              <a:t>14</a:t>
            </a:fld>
            <a:endParaRPr lang="en-US" dirty="0"/>
          </a:p>
        </p:txBody>
      </p:sp>
    </p:spTree>
    <p:extLst>
      <p:ext uri="{BB962C8B-B14F-4D97-AF65-F5344CB8AC3E}">
        <p14:creationId xmlns:p14="http://schemas.microsoft.com/office/powerpoint/2010/main" val="4151203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https://business.defense.gov/Portals/57/Safeguarding%20Covered%20Defense%20Information%20-%20The%20Basics.pdf</a:t>
            </a:r>
          </a:p>
          <a:p>
            <a:endParaRPr lang="en-US" dirty="0" smtClean="0"/>
          </a:p>
          <a:p>
            <a:r>
              <a:rPr lang="en-US" dirty="0" smtClean="0"/>
              <a:t>Who is responsible for identifying and marking covered defense information? The DoD requiring activity is responsible for identifying covered defense information (CDI) in accordance with DoD procedures for identification and protection of controlled unclassified information found in DoDM 5200.01 Vol 4, DoD Information Security Program: Controlled Unclassified Information (CUI). The requiring activity is also responsible for determining the appropriate marking for the CDI in accordance with the procedures for applying distribution statements on technical documents found in DoDM 5200.01 Vol 4 and DoDI 5230.24, Distribution Statements on Technical Documents. The requiring activity must document in the Statement of Work that CDI is required for performance of the contract, and specify requirements for the contractor to mark the CDI developed in the performance of the contract</a:t>
            </a:r>
          </a:p>
          <a:p>
            <a:endParaRPr lang="en-US" dirty="0" smtClean="0"/>
          </a:p>
          <a:p>
            <a:r>
              <a:rPr lang="en-US" dirty="0" smtClean="0"/>
              <a:t>CUI Training </a:t>
            </a:r>
            <a:r>
              <a:rPr lang="en-US" dirty="0" smtClean="0">
                <a:hlinkClick r:id="rId3"/>
              </a:rPr>
              <a:t>https://www.cdse.edu/documents/student-guides/IF141-guide.pdf</a:t>
            </a:r>
            <a:r>
              <a:rPr lang="en-US" dirty="0" smtClean="0"/>
              <a:t/>
            </a:r>
            <a:br>
              <a:rPr lang="en-US" dirty="0" smtClean="0"/>
            </a:br>
            <a:r>
              <a:rPr lang="en-US" dirty="0" smtClean="0"/>
              <a:t/>
            </a:r>
            <a:br>
              <a:rPr lang="en-US" dirty="0" smtClean="0"/>
            </a:br>
            <a:r>
              <a:rPr lang="en-US" dirty="0" smtClean="0"/>
              <a:t/>
            </a:r>
            <a:br>
              <a:rPr lang="en-US" dirty="0" smtClean="0"/>
            </a:br>
            <a:r>
              <a:rPr lang="en-US" dirty="0" smtClean="0"/>
              <a:t>SUBJECT: Strategically Implementing Cybersecurity Contract Clauses  </a:t>
            </a:r>
            <a:r>
              <a:rPr lang="en-US" dirty="0" smtClean="0">
                <a:hlinkClick r:id="rId4" invalidUrl="https://www.acq.osd.mil/dpap/pdi/cyber/docs/USA000261-19 USD Signed TAB A.pdf"/>
              </a:rPr>
              <a:t>https://www.acq.osd.mil/dpap/pdi/cyber/docs/USA000261-19%20USD%20Signed%20TAB%20A.pdf</a:t>
            </a:r>
            <a:endParaRPr lang="en-US" dirty="0" smtClean="0"/>
          </a:p>
          <a:p>
            <a:endParaRPr lang="en-US" dirty="0" smtClean="0"/>
          </a:p>
          <a:p>
            <a:r>
              <a:rPr lang="en-US" dirty="0" smtClean="0"/>
              <a:t>HIPPA and PII</a:t>
            </a:r>
            <a:endParaRPr lang="en-US" dirty="0"/>
          </a:p>
        </p:txBody>
      </p:sp>
      <p:sp>
        <p:nvSpPr>
          <p:cNvPr id="4" name="Slide Number Placeholder 3"/>
          <p:cNvSpPr>
            <a:spLocks noGrp="1"/>
          </p:cNvSpPr>
          <p:nvPr>
            <p:ph type="sldNum" sz="quarter" idx="10"/>
          </p:nvPr>
        </p:nvSpPr>
        <p:spPr/>
        <p:txBody>
          <a:bodyPr/>
          <a:lstStyle/>
          <a:p>
            <a:fld id="{3DD62104-A977-B74F-A81D-085A9EE8CBC9}" type="slidenum">
              <a:rPr lang="en-US" smtClean="0"/>
              <a:t>15</a:t>
            </a:fld>
            <a:endParaRPr lang="en-US" dirty="0"/>
          </a:p>
        </p:txBody>
      </p:sp>
    </p:spTree>
    <p:extLst>
      <p:ext uri="{BB962C8B-B14F-4D97-AF65-F5344CB8AC3E}">
        <p14:creationId xmlns:p14="http://schemas.microsoft.com/office/powerpoint/2010/main" val="30200500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https://business.defense.gov/Portals/57/Safeguarding%20Covered%20Defense%20Information%20-%20The%20Basics.pdf</a:t>
            </a:r>
          </a:p>
          <a:p>
            <a:endParaRPr lang="en-US" dirty="0" smtClean="0"/>
          </a:p>
          <a:p>
            <a:r>
              <a:rPr lang="en-US" dirty="0" smtClean="0"/>
              <a:t>Who is responsible for identifying and marking covered defense information? The DoD requiring activity is responsible for identifying covered defense information (CDI) in accordance with DoD procedures for identification and protection of controlled unclassified information found in DoDM 5200.01 Vol 4, DoD Information Security Program: Controlled Unclassified Information (CUI). The requiring activity is also responsible for determining the appropriate marking for the CDI in accordance with the procedures for applying distribution statements on technical documents found in DoDM 5200.01 Vol 4 and DoDI 5230.24, Distribution Statements on Technical Documents. The requiring activity must document in the Statement of Work that CDI is required for performance of the contract, and specify requirements for the contractor to mark the CDI developed in the performance of the contract</a:t>
            </a:r>
          </a:p>
          <a:p>
            <a:endParaRPr lang="en-US" dirty="0" smtClean="0"/>
          </a:p>
          <a:p>
            <a:r>
              <a:rPr lang="en-US" dirty="0" smtClean="0"/>
              <a:t>https://www.archives.gov/cui/registry/category-detail/controlled-technical-info.html</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
            </a:r>
            <a:br>
              <a:rPr lang="en-US" dirty="0" smtClean="0">
                <a:effectLst/>
              </a:rPr>
            </a:br>
            <a:r>
              <a:rPr lang="en-US" dirty="0" smtClean="0">
                <a:effectLst/>
              </a:rPr>
              <a:t>Controlled Technical Information means technical information with military or space application that is subject to controls on the access, use, reproduction, modification, performance, display, release, disclosure, or dissemination. Controlled technical information is to be marked with one of the distribution statements B through F, in accordance with Department of Defense Instruction 5230.24, "Distribution Statements of Technical Documents." The term does not include information that is lawfully publicly available without restrictions. "Technical Information" means technical data or computer software, as those terms are defined in Defense Federal Acquisition Regulation Supplement clause 252.227-7013, "Rights in Technical Data - Noncommercial Items" (48 CFR 252.227-7013). Examples of technical information include research and engineering data, engineering drawings, and associated lists, specifications, standards, process sheets, manuals, technical reports, technical orders, catalog-item identifications, data sets, studies and analyses and related information, and computer software executable code and source code.</a:t>
            </a:r>
          </a:p>
          <a:p>
            <a:endParaRPr lang="en-US" dirty="0"/>
          </a:p>
        </p:txBody>
      </p:sp>
      <p:sp>
        <p:nvSpPr>
          <p:cNvPr id="4" name="Slide Number Placeholder 3"/>
          <p:cNvSpPr>
            <a:spLocks noGrp="1"/>
          </p:cNvSpPr>
          <p:nvPr>
            <p:ph type="sldNum" sz="quarter" idx="10"/>
          </p:nvPr>
        </p:nvSpPr>
        <p:spPr/>
        <p:txBody>
          <a:bodyPr/>
          <a:lstStyle/>
          <a:p>
            <a:fld id="{3DD62104-A977-B74F-A81D-085A9EE8CBC9}" type="slidenum">
              <a:rPr lang="en-US" smtClean="0"/>
              <a:t>16</a:t>
            </a:fld>
            <a:endParaRPr lang="en-US" dirty="0"/>
          </a:p>
        </p:txBody>
      </p:sp>
    </p:spTree>
    <p:extLst>
      <p:ext uri="{BB962C8B-B14F-4D97-AF65-F5344CB8AC3E}">
        <p14:creationId xmlns:p14="http://schemas.microsoft.com/office/powerpoint/2010/main" val="516278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https://www.acq.osd.mil/dpap/dars/dfars/html/current/252239.htm#252.239-7012</a:t>
            </a:r>
          </a:p>
          <a:p>
            <a:endParaRPr lang="en-US" dirty="0" smtClean="0"/>
          </a:p>
          <a:p>
            <a:pPr fontAlgn="base"/>
            <a:r>
              <a:rPr lang="en-US" sz="1200" b="0" i="0" kern="1200" dirty="0" smtClean="0">
                <a:solidFill>
                  <a:schemeClr val="tx1"/>
                </a:solidFill>
                <a:effectLst/>
                <a:latin typeface="+mn-lt"/>
                <a:ea typeface="+mn-ea"/>
                <a:cs typeface="+mn-cs"/>
              </a:rPr>
              <a:t>“Malicious software” means computer software or firmware intended to perform an unauthorized process that will have adverse impact on the confidentiality, integrity, or availability of an information system. This definition includes a virus, worm, Trojan horse, or other code-based entity that infects a host, as well as spyware and some forms of adware.</a:t>
            </a:r>
          </a:p>
          <a:p>
            <a:pPr fontAlgn="base"/>
            <a:r>
              <a:rPr lang="en-US" sz="1200" b="0" i="0" kern="1200" dirty="0" smtClean="0">
                <a:solidFill>
                  <a:schemeClr val="tx1"/>
                </a:solidFill>
                <a:effectLst/>
                <a:latin typeface="+mn-lt"/>
                <a:ea typeface="+mn-ea"/>
                <a:cs typeface="+mn-cs"/>
              </a:rPr>
              <a:t>“Media” means physical devices or writing surfaces including, but is not limited to, magnetic tapes, optical disks, magnetic disks, large-scale integration memory chips, and printouts onto which covered defense information is recorded, stored, or printed within a covered contractor information system</a:t>
            </a:r>
          </a:p>
          <a:p>
            <a:endParaRPr lang="en-US" dirty="0" smtClean="0"/>
          </a:p>
          <a:p>
            <a:endParaRPr lang="en-US" dirty="0" smtClean="0"/>
          </a:p>
          <a:p>
            <a:r>
              <a:rPr lang="en-US" sz="1200" kern="1200" dirty="0" smtClean="0">
                <a:solidFill>
                  <a:schemeClr val="tx1"/>
                </a:solidFill>
                <a:effectLst/>
                <a:latin typeface="+mn-lt"/>
                <a:ea typeface="+mn-ea"/>
                <a:cs typeface="+mn-cs"/>
              </a:rPr>
              <a:t>At this link you will find NIST CUI SSP Template and a guide to help you – just go through it </a:t>
            </a:r>
            <a:r>
              <a:rPr lang="en-US" sz="1200" u="sng" kern="1200" dirty="0" smtClean="0">
                <a:solidFill>
                  <a:schemeClr val="tx1"/>
                </a:solidFill>
                <a:effectLst/>
                <a:latin typeface="+mn-lt"/>
                <a:ea typeface="+mn-ea"/>
                <a:cs typeface="+mn-cs"/>
                <a:hlinkClick r:id="rId3"/>
              </a:rPr>
              <a:t>https://csrc.nist.gov/publications/detail/sp/800-171a/final</a:t>
            </a:r>
            <a:endParaRPr lang="en-US" sz="1200" u="sng" kern="1200" dirty="0" smtClean="0">
              <a:solidFill>
                <a:schemeClr val="tx1"/>
              </a:solidFill>
              <a:effectLst/>
              <a:latin typeface="+mn-lt"/>
              <a:ea typeface="+mn-ea"/>
              <a:cs typeface="+mn-cs"/>
            </a:endParaRPr>
          </a:p>
          <a:p>
            <a:endParaRPr lang="en-US" sz="1200" u="sng"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If the offeror proposes to vary from NIST SP 800-171, they shall submit to the CO a written explanation of why a security requirement is not applicable OR how an alternative security measure is used to achieve equivalent protection </a:t>
            </a:r>
            <a:endParaRPr lang="en-US" b="1" dirty="0" smtClean="0">
              <a:solidFill>
                <a:schemeClr val="accent4">
                  <a:lumMod val="75000"/>
                </a:schemeClr>
              </a:solidFill>
            </a:endParaRPr>
          </a:p>
          <a:p>
            <a:endParaRPr lang="en-US" dirty="0"/>
          </a:p>
        </p:txBody>
      </p:sp>
      <p:sp>
        <p:nvSpPr>
          <p:cNvPr id="4" name="Slide Number Placeholder 3"/>
          <p:cNvSpPr>
            <a:spLocks noGrp="1"/>
          </p:cNvSpPr>
          <p:nvPr>
            <p:ph type="sldNum" sz="quarter" idx="10"/>
          </p:nvPr>
        </p:nvSpPr>
        <p:spPr/>
        <p:txBody>
          <a:bodyPr/>
          <a:lstStyle/>
          <a:p>
            <a:fld id="{3DD62104-A977-B74F-A81D-085A9EE8CBC9}" type="slidenum">
              <a:rPr lang="en-US" smtClean="0"/>
              <a:t>17</a:t>
            </a:fld>
            <a:endParaRPr lang="en-US" dirty="0"/>
          </a:p>
        </p:txBody>
      </p:sp>
    </p:spTree>
    <p:extLst>
      <p:ext uri="{BB962C8B-B14F-4D97-AF65-F5344CB8AC3E}">
        <p14:creationId xmlns:p14="http://schemas.microsoft.com/office/powerpoint/2010/main" val="13260058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https://www.law.cornell.edu/cfr/text/48/252.204-7008</a:t>
            </a:r>
          </a:p>
          <a:p>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DD62104-A977-B74F-A81D-085A9EE8CBC9}" type="slidenum">
              <a:rPr lang="en-US" smtClean="0"/>
              <a:t>18</a:t>
            </a:fld>
            <a:endParaRPr lang="en-US" dirty="0"/>
          </a:p>
        </p:txBody>
      </p:sp>
    </p:spTree>
    <p:extLst>
      <p:ext uri="{BB962C8B-B14F-4D97-AF65-F5344CB8AC3E}">
        <p14:creationId xmlns:p14="http://schemas.microsoft.com/office/powerpoint/2010/main" val="2427312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https://business.defense.gov/Portals/57/Safeguarding%20Covered%20Defense%20Information%20-%20The%20Basics.pdf</a:t>
            </a:r>
          </a:p>
          <a:p>
            <a:endParaRPr lang="en-US" dirty="0" smtClean="0"/>
          </a:p>
          <a:p>
            <a:r>
              <a:rPr lang="en-US" dirty="0" smtClean="0"/>
              <a:t> </a:t>
            </a:r>
          </a:p>
          <a:p>
            <a:endParaRPr lang="en-US" dirty="0" smtClean="0"/>
          </a:p>
          <a:p>
            <a:r>
              <a:rPr lang="en-US" dirty="0" smtClean="0"/>
              <a:t> </a:t>
            </a:r>
          </a:p>
        </p:txBody>
      </p:sp>
      <p:sp>
        <p:nvSpPr>
          <p:cNvPr id="4" name="Slide Number Placeholder 3"/>
          <p:cNvSpPr>
            <a:spLocks noGrp="1"/>
          </p:cNvSpPr>
          <p:nvPr>
            <p:ph type="sldNum" sz="quarter" idx="10"/>
          </p:nvPr>
        </p:nvSpPr>
        <p:spPr/>
        <p:txBody>
          <a:bodyPr/>
          <a:lstStyle/>
          <a:p>
            <a:fld id="{3DD62104-A977-B74F-A81D-085A9EE8CBC9}" type="slidenum">
              <a:rPr lang="en-US" smtClean="0"/>
              <a:t>19</a:t>
            </a:fld>
            <a:endParaRPr lang="en-US" dirty="0"/>
          </a:p>
        </p:txBody>
      </p:sp>
    </p:spTree>
    <p:extLst>
      <p:ext uri="{BB962C8B-B14F-4D97-AF65-F5344CB8AC3E}">
        <p14:creationId xmlns:p14="http://schemas.microsoft.com/office/powerpoint/2010/main" val="3920392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D62104-A977-B74F-A81D-085A9EE8CBC9}" type="slidenum">
              <a:rPr lang="en-US" smtClean="0"/>
              <a:t>20</a:t>
            </a:fld>
            <a:endParaRPr lang="en-US" dirty="0"/>
          </a:p>
        </p:txBody>
      </p:sp>
    </p:spTree>
    <p:extLst>
      <p:ext uri="{BB962C8B-B14F-4D97-AF65-F5344CB8AC3E}">
        <p14:creationId xmlns:p14="http://schemas.microsoft.com/office/powerpoint/2010/main" val="10254123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D62104-A977-B74F-A81D-085A9EE8CBC9}" type="slidenum">
              <a:rPr lang="en-US" smtClean="0"/>
              <a:t>21</a:t>
            </a:fld>
            <a:endParaRPr lang="en-US" dirty="0"/>
          </a:p>
        </p:txBody>
      </p:sp>
    </p:spTree>
    <p:extLst>
      <p:ext uri="{BB962C8B-B14F-4D97-AF65-F5344CB8AC3E}">
        <p14:creationId xmlns:p14="http://schemas.microsoft.com/office/powerpoint/2010/main" val="2204280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D62104-A977-B74F-A81D-085A9EE8CBC9}" type="slidenum">
              <a:rPr lang="en-US" smtClean="0"/>
              <a:t>4</a:t>
            </a:fld>
            <a:endParaRPr lang="en-US" dirty="0"/>
          </a:p>
        </p:txBody>
      </p:sp>
    </p:spTree>
    <p:extLst>
      <p:ext uri="{BB962C8B-B14F-4D97-AF65-F5344CB8AC3E}">
        <p14:creationId xmlns:p14="http://schemas.microsoft.com/office/powerpoint/2010/main" val="17378610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dirty="0" smtClean="0"/>
              <a:t>NIST SP 800-171 DoD Assessment Methodology Link    </a:t>
            </a:r>
            <a:r>
              <a:rPr lang="en-US" sz="1300" dirty="0"/>
              <a:t>https://www.acq.osd.mil/dpap/pdi/cyber/docs/NIST%20SP%20800-171%20Assessment%20Methodology%20Version%201.2.1%20%206.24.2020.pdf</a:t>
            </a:r>
          </a:p>
          <a:p>
            <a:endParaRPr lang="en-US" dirty="0"/>
          </a:p>
        </p:txBody>
      </p:sp>
      <p:sp>
        <p:nvSpPr>
          <p:cNvPr id="4" name="Slide Number Placeholder 3"/>
          <p:cNvSpPr>
            <a:spLocks noGrp="1"/>
          </p:cNvSpPr>
          <p:nvPr>
            <p:ph type="sldNum" sz="quarter" idx="10"/>
          </p:nvPr>
        </p:nvSpPr>
        <p:spPr/>
        <p:txBody>
          <a:bodyPr/>
          <a:lstStyle/>
          <a:p>
            <a:fld id="{3DD62104-A977-B74F-A81D-085A9EE8CBC9}" type="slidenum">
              <a:rPr lang="en-US" smtClean="0"/>
              <a:t>22</a:t>
            </a:fld>
            <a:endParaRPr lang="en-US" dirty="0"/>
          </a:p>
        </p:txBody>
      </p:sp>
    </p:spTree>
    <p:extLst>
      <p:ext uri="{BB962C8B-B14F-4D97-AF65-F5344CB8AC3E}">
        <p14:creationId xmlns:p14="http://schemas.microsoft.com/office/powerpoint/2010/main" val="36494716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smtClean="0"/>
              <a:t>https://www.acquisition.gov/dfars/252.204-7020-nist-sp-800-171-dod-assessment-requirements.</a:t>
            </a:r>
          </a:p>
          <a:p>
            <a:endParaRPr lang="en-US" dirty="0" smtClean="0"/>
          </a:p>
          <a:p>
            <a:r>
              <a:rPr lang="en-US" b="1" dirty="0" smtClean="0"/>
              <a:t>Will the DoD monitor contractors to ensure implementation of the required security requirements? </a:t>
            </a:r>
          </a:p>
          <a:p>
            <a:r>
              <a:rPr lang="en-US" dirty="0" smtClean="0"/>
              <a:t>The DFARS rule does not add any unique/additional requirements for the DoD to monitor contractor implementation. Nor does the rule require “certification” of any kind, either by DoD or any other firm professing to provide compliance, assessment, or certification services for DoD or Federal contractors. The DoD will not recognize 3rd party assessments or certifications. By signing the contract, the contractor agrees to comply with the terms of the contract. The contractor’s system security plan (SSP) – required by NIST SP 800-171 - documents how the organization meets, or plans to meet, the NIST SP 800-171 requirements. When requested by the requiring activity, the SSP (or elements of the SSP) may be used to demonstrate implementation of NIST SP 800-171 or to inform a discussion of risk between the contractor and requiring 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https://business.defense.gov/Portals/57/Safeguarding%20Covered%20Defense%20Information%20-%20The%20Basics.pdf</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DD62104-A977-B74F-A81D-085A9EE8CBC9}" type="slidenum">
              <a:rPr lang="en-US" smtClean="0"/>
              <a:t>23</a:t>
            </a:fld>
            <a:endParaRPr lang="en-US" dirty="0"/>
          </a:p>
        </p:txBody>
      </p:sp>
    </p:spTree>
    <p:extLst>
      <p:ext uri="{BB962C8B-B14F-4D97-AF65-F5344CB8AC3E}">
        <p14:creationId xmlns:p14="http://schemas.microsoft.com/office/powerpoint/2010/main" val="23204251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 from </a:t>
            </a:r>
            <a:r>
              <a:rPr lang="en-US" sz="1200" u="sng" dirty="0" smtClean="0">
                <a:hlinkClick r:id="rId3"/>
              </a:rPr>
              <a:t>https://www.sprs.csd.disa.mil</a:t>
            </a:r>
            <a:endParaRPr lang="en-US" dirty="0"/>
          </a:p>
        </p:txBody>
      </p:sp>
      <p:sp>
        <p:nvSpPr>
          <p:cNvPr id="4" name="Slide Number Placeholder 3"/>
          <p:cNvSpPr>
            <a:spLocks noGrp="1"/>
          </p:cNvSpPr>
          <p:nvPr>
            <p:ph type="sldNum" sz="quarter" idx="10"/>
          </p:nvPr>
        </p:nvSpPr>
        <p:spPr/>
        <p:txBody>
          <a:bodyPr/>
          <a:lstStyle/>
          <a:p>
            <a:fld id="{3DD62104-A977-B74F-A81D-085A9EE8CBC9}" type="slidenum">
              <a:rPr lang="en-US" smtClean="0"/>
              <a:t>24</a:t>
            </a:fld>
            <a:endParaRPr lang="en-US" dirty="0"/>
          </a:p>
        </p:txBody>
      </p:sp>
    </p:spTree>
    <p:extLst>
      <p:ext uri="{BB962C8B-B14F-4D97-AF65-F5344CB8AC3E}">
        <p14:creationId xmlns:p14="http://schemas.microsoft.com/office/powerpoint/2010/main" val="10477147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dirty="0" smtClean="0"/>
              <a:t>Link   https://nvlpubs.nist.gov/nistpubs/hb/2017/NIST.HB.162.pdf</a:t>
            </a:r>
          </a:p>
          <a:p>
            <a:endParaRPr lang="en-US" dirty="0"/>
          </a:p>
        </p:txBody>
      </p:sp>
      <p:sp>
        <p:nvSpPr>
          <p:cNvPr id="4" name="Slide Number Placeholder 3"/>
          <p:cNvSpPr>
            <a:spLocks noGrp="1"/>
          </p:cNvSpPr>
          <p:nvPr>
            <p:ph type="sldNum" sz="quarter" idx="10"/>
          </p:nvPr>
        </p:nvSpPr>
        <p:spPr/>
        <p:txBody>
          <a:bodyPr/>
          <a:lstStyle/>
          <a:p>
            <a:fld id="{3DD62104-A977-B74F-A81D-085A9EE8CBC9}" type="slidenum">
              <a:rPr lang="en-US" smtClean="0"/>
              <a:t>26</a:t>
            </a:fld>
            <a:endParaRPr lang="en-US" dirty="0"/>
          </a:p>
        </p:txBody>
      </p:sp>
    </p:spTree>
    <p:extLst>
      <p:ext uri="{BB962C8B-B14F-4D97-AF65-F5344CB8AC3E}">
        <p14:creationId xmlns:p14="http://schemas.microsoft.com/office/powerpoint/2010/main" val="31272292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dirty="0" smtClean="0"/>
              <a:t>Link   https://nvlpubs.nist.gov/nistpubs/hb/2017/NIST.HB.162.pdf</a:t>
            </a:r>
          </a:p>
          <a:p>
            <a:endParaRPr lang="en-US" dirty="0"/>
          </a:p>
        </p:txBody>
      </p:sp>
      <p:sp>
        <p:nvSpPr>
          <p:cNvPr id="4" name="Slide Number Placeholder 3"/>
          <p:cNvSpPr>
            <a:spLocks noGrp="1"/>
          </p:cNvSpPr>
          <p:nvPr>
            <p:ph type="sldNum" sz="quarter" idx="10"/>
          </p:nvPr>
        </p:nvSpPr>
        <p:spPr/>
        <p:txBody>
          <a:bodyPr/>
          <a:lstStyle/>
          <a:p>
            <a:fld id="{3DD62104-A977-B74F-A81D-085A9EE8CBC9}" type="slidenum">
              <a:rPr lang="en-US" smtClean="0"/>
              <a:t>27</a:t>
            </a:fld>
            <a:endParaRPr lang="en-US" dirty="0"/>
          </a:p>
        </p:txBody>
      </p:sp>
    </p:spTree>
    <p:extLst>
      <p:ext uri="{BB962C8B-B14F-4D97-AF65-F5344CB8AC3E}">
        <p14:creationId xmlns:p14="http://schemas.microsoft.com/office/powerpoint/2010/main" val="22090462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https://business.defense.gov/Portals/57/Safeguarding%20Covered%20Defense%20Information%20-%20The%20Basics.pdf</a:t>
            </a:r>
            <a:endParaRPr lang="en-US" dirty="0"/>
          </a:p>
        </p:txBody>
      </p:sp>
      <p:sp>
        <p:nvSpPr>
          <p:cNvPr id="4" name="Slide Number Placeholder 3"/>
          <p:cNvSpPr>
            <a:spLocks noGrp="1"/>
          </p:cNvSpPr>
          <p:nvPr>
            <p:ph type="sldNum" sz="quarter" idx="10"/>
          </p:nvPr>
        </p:nvSpPr>
        <p:spPr/>
        <p:txBody>
          <a:bodyPr/>
          <a:lstStyle/>
          <a:p>
            <a:fld id="{3DD62104-A977-B74F-A81D-085A9EE8CBC9}" type="slidenum">
              <a:rPr lang="en-US" smtClean="0"/>
              <a:t>28</a:t>
            </a:fld>
            <a:endParaRPr lang="en-US" dirty="0"/>
          </a:p>
        </p:txBody>
      </p:sp>
    </p:spTree>
    <p:extLst>
      <p:ext uri="{BB962C8B-B14F-4D97-AF65-F5344CB8AC3E}">
        <p14:creationId xmlns:p14="http://schemas.microsoft.com/office/powerpoint/2010/main" val="8212189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https://www.acq.osd.mil/dpap/dars/dfars/html/current/252204.htm#252.204-7012</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https://www.acq.osd.mil/dpap/dars/dfars/html/current/252204.htm#252.204-7020  = DFARS 7020 NIST SP 800-171 DOD ASSESSMENT REQUIREMENTS</a:t>
            </a:r>
          </a:p>
          <a:p>
            <a:endParaRPr lang="en-US" dirty="0" smtClean="0"/>
          </a:p>
          <a:p>
            <a:endParaRPr lang="en-US" dirty="0" smtClean="0"/>
          </a:p>
          <a:p>
            <a:r>
              <a:rPr lang="en-US" dirty="0" smtClean="0"/>
              <a:t>https://www.acq.osd.mil/dpap/pdi/cyber/docs/NIST%20SP%20800-171%20Assessment%20Methodology%20Version%201.2%20%206.24.2020.pdf</a:t>
            </a:r>
            <a:endParaRPr lang="en-US" dirty="0"/>
          </a:p>
        </p:txBody>
      </p:sp>
      <p:sp>
        <p:nvSpPr>
          <p:cNvPr id="4" name="Slide Number Placeholder 3"/>
          <p:cNvSpPr>
            <a:spLocks noGrp="1"/>
          </p:cNvSpPr>
          <p:nvPr>
            <p:ph type="sldNum" sz="quarter" idx="10"/>
          </p:nvPr>
        </p:nvSpPr>
        <p:spPr/>
        <p:txBody>
          <a:bodyPr/>
          <a:lstStyle/>
          <a:p>
            <a:fld id="{C081EB57-A7CD-47E1-93C6-69ED001D43F7}" type="slidenum">
              <a:rPr lang="en-US" smtClean="0"/>
              <a:t>29</a:t>
            </a:fld>
            <a:endParaRPr lang="en-US" dirty="0"/>
          </a:p>
        </p:txBody>
      </p:sp>
    </p:spTree>
    <p:extLst>
      <p:ext uri="{BB962C8B-B14F-4D97-AF65-F5344CB8AC3E}">
        <p14:creationId xmlns:p14="http://schemas.microsoft.com/office/powerpoint/2010/main" val="2464145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https://safe.apps.mil/</a:t>
            </a:r>
            <a:endParaRPr lang="en-US" dirty="0"/>
          </a:p>
        </p:txBody>
      </p:sp>
      <p:sp>
        <p:nvSpPr>
          <p:cNvPr id="4" name="Slide Number Placeholder 3"/>
          <p:cNvSpPr>
            <a:spLocks noGrp="1"/>
          </p:cNvSpPr>
          <p:nvPr>
            <p:ph type="sldNum" sz="quarter" idx="10"/>
          </p:nvPr>
        </p:nvSpPr>
        <p:spPr/>
        <p:txBody>
          <a:bodyPr/>
          <a:lstStyle/>
          <a:p>
            <a:fld id="{3DD62104-A977-B74F-A81D-085A9EE8CBC9}" type="slidenum">
              <a:rPr lang="en-US" smtClean="0"/>
              <a:t>32</a:t>
            </a:fld>
            <a:endParaRPr lang="en-US" dirty="0"/>
          </a:p>
        </p:txBody>
      </p:sp>
    </p:spTree>
    <p:extLst>
      <p:ext uri="{BB962C8B-B14F-4D97-AF65-F5344CB8AC3E}">
        <p14:creationId xmlns:p14="http://schemas.microsoft.com/office/powerpoint/2010/main" val="8682632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Fast Track Slick Sheet: https://rmfks.osd.mil/rmf/Collaboration/Component%20Workspaces/AirForce/Air%20Force%20Shared%20Document%20Library/Base/Fast%20Track%20ATO/CISO%20Fast%20Track%20Slick%20Sheet%2020200915.pdf</a:t>
            </a:r>
            <a:endParaRPr lang="en-US" dirty="0"/>
          </a:p>
        </p:txBody>
      </p:sp>
      <p:sp>
        <p:nvSpPr>
          <p:cNvPr id="4" name="Slide Number Placeholder 3"/>
          <p:cNvSpPr>
            <a:spLocks noGrp="1"/>
          </p:cNvSpPr>
          <p:nvPr>
            <p:ph type="sldNum" sz="quarter" idx="10"/>
          </p:nvPr>
        </p:nvSpPr>
        <p:spPr/>
        <p:txBody>
          <a:bodyPr/>
          <a:lstStyle/>
          <a:p>
            <a:fld id="{3DD62104-A977-B74F-A81D-085A9EE8CBC9}" type="slidenum">
              <a:rPr lang="en-US" smtClean="0"/>
              <a:t>33</a:t>
            </a:fld>
            <a:endParaRPr lang="en-US" dirty="0"/>
          </a:p>
        </p:txBody>
      </p:sp>
    </p:spTree>
    <p:extLst>
      <p:ext uri="{BB962C8B-B14F-4D97-AF65-F5344CB8AC3E}">
        <p14:creationId xmlns:p14="http://schemas.microsoft.com/office/powerpoint/2010/main" val="26934135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https://csrc.nist.gov/projects/risk-management/about-rmf</a:t>
            </a:r>
            <a:endParaRPr lang="en-US" dirty="0"/>
          </a:p>
        </p:txBody>
      </p:sp>
      <p:sp>
        <p:nvSpPr>
          <p:cNvPr id="4" name="Slide Number Placeholder 3"/>
          <p:cNvSpPr>
            <a:spLocks noGrp="1"/>
          </p:cNvSpPr>
          <p:nvPr>
            <p:ph type="sldNum" sz="quarter" idx="10"/>
          </p:nvPr>
        </p:nvSpPr>
        <p:spPr/>
        <p:txBody>
          <a:bodyPr/>
          <a:lstStyle/>
          <a:p>
            <a:fld id="{3DD62104-A977-B74F-A81D-085A9EE8CBC9}" type="slidenum">
              <a:rPr lang="en-US" smtClean="0"/>
              <a:t>34</a:t>
            </a:fld>
            <a:endParaRPr lang="en-US" dirty="0"/>
          </a:p>
        </p:txBody>
      </p:sp>
    </p:spTree>
    <p:extLst>
      <p:ext uri="{BB962C8B-B14F-4D97-AF65-F5344CB8AC3E}">
        <p14:creationId xmlns:p14="http://schemas.microsoft.com/office/powerpoint/2010/main" val="1364640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https://www.acquisition.gov/dfars/252.204-7021-cybersecurity-maturity-model-certification-requirements.</a:t>
            </a:r>
            <a:endParaRPr lang="en-US" dirty="0"/>
          </a:p>
        </p:txBody>
      </p:sp>
      <p:sp>
        <p:nvSpPr>
          <p:cNvPr id="4" name="Slide Number Placeholder 3"/>
          <p:cNvSpPr>
            <a:spLocks noGrp="1"/>
          </p:cNvSpPr>
          <p:nvPr>
            <p:ph type="sldNum" sz="quarter" idx="10"/>
          </p:nvPr>
        </p:nvSpPr>
        <p:spPr/>
        <p:txBody>
          <a:bodyPr/>
          <a:lstStyle/>
          <a:p>
            <a:fld id="{3DD62104-A977-B74F-A81D-085A9EE8CBC9}" type="slidenum">
              <a:rPr lang="en-US" smtClean="0"/>
              <a:t>5</a:t>
            </a:fld>
            <a:endParaRPr lang="en-US" dirty="0"/>
          </a:p>
        </p:txBody>
      </p:sp>
    </p:spTree>
    <p:extLst>
      <p:ext uri="{BB962C8B-B14F-4D97-AF65-F5344CB8AC3E}">
        <p14:creationId xmlns:p14="http://schemas.microsoft.com/office/powerpoint/2010/main" val="21748025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https://static.e-publishing.af.mil/production/1/saf_cn/publication/afi17-101/afi17-101.pdf</a:t>
            </a:r>
          </a:p>
          <a:p>
            <a:pPr marL="0" indent="0">
              <a:buNone/>
            </a:pPr>
            <a:r>
              <a:rPr lang="en-US" dirty="0" smtClean="0"/>
              <a:t>Fast Track demonstrates the cyber risk management process can be  based on solid foundational systems engineering,  by treating cyber risks equal to other program risks. </a:t>
            </a:r>
            <a:endParaRPr lang="en-US" sz="1100" dirty="0" smtClean="0"/>
          </a:p>
          <a:p>
            <a:pPr marL="0" indent="0">
              <a:buNone/>
            </a:pPr>
            <a:r>
              <a:rPr lang="en-US" dirty="0" smtClean="0"/>
              <a:t>Fast Track outlines the requirements and testing methodology to move toward operationally informed risk management. </a:t>
            </a:r>
          </a:p>
          <a:p>
            <a:endParaRPr lang="en-US" dirty="0"/>
          </a:p>
        </p:txBody>
      </p:sp>
      <p:sp>
        <p:nvSpPr>
          <p:cNvPr id="4" name="Slide Number Placeholder 3"/>
          <p:cNvSpPr>
            <a:spLocks noGrp="1"/>
          </p:cNvSpPr>
          <p:nvPr>
            <p:ph type="sldNum" sz="quarter" idx="10"/>
          </p:nvPr>
        </p:nvSpPr>
        <p:spPr/>
        <p:txBody>
          <a:bodyPr/>
          <a:lstStyle/>
          <a:p>
            <a:fld id="{3DD62104-A977-B74F-A81D-085A9EE8CBC9}" type="slidenum">
              <a:rPr lang="en-US" smtClean="0"/>
              <a:t>35</a:t>
            </a:fld>
            <a:endParaRPr lang="en-US" dirty="0"/>
          </a:p>
        </p:txBody>
      </p:sp>
    </p:spTree>
    <p:extLst>
      <p:ext uri="{BB962C8B-B14F-4D97-AF65-F5344CB8AC3E}">
        <p14:creationId xmlns:p14="http://schemas.microsoft.com/office/powerpoint/2010/main" val="8500845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https://static.e-publishing.af.mil/production/1/saf_cn/publication/afi17-101/afi17-101.pdf</a:t>
            </a:r>
          </a:p>
          <a:p>
            <a:endParaRPr lang="en-US" dirty="0" smtClean="0"/>
          </a:p>
          <a:p>
            <a:r>
              <a:rPr lang="en-US" dirty="0" smtClean="0"/>
              <a:t>DAF DRAFT “ASSESS</a:t>
            </a:r>
            <a:r>
              <a:rPr lang="en-US" baseline="0" dirty="0" smtClean="0"/>
              <a:t> –ONLY PROCESS GUIDE, V 3.0 22 JUN 2021</a:t>
            </a:r>
          </a:p>
          <a:p>
            <a:endParaRPr lang="en-US" baseline="0" dirty="0" smtClean="0"/>
          </a:p>
          <a:p>
            <a:r>
              <a:rPr lang="en-US" dirty="0" smtClean="0"/>
              <a:t>Platform Information Technology (PIT)—Information technology (IT), both hardware and software, that is physically part of, dedicated to, or essential in real time to the mission performance of special purpose systems. PIT Product—Individual hardware or software components, including, but not limited to, operating systems, commercial or government software, or individual hardware that support specific mission functionality. IT Products, when purposed for PIT, become PIT Products. PIT Subsystem—A collection of PIT that does not rise to the level of a PIT system. PIT System—A collection of PIT within an identified boundary under the control of a single authority and security policy. The systems may be structured by physical proximity or by function, independent of location.</a:t>
            </a:r>
            <a:endParaRPr lang="en-US" dirty="0"/>
          </a:p>
        </p:txBody>
      </p:sp>
      <p:sp>
        <p:nvSpPr>
          <p:cNvPr id="4" name="Slide Number Placeholder 3"/>
          <p:cNvSpPr>
            <a:spLocks noGrp="1"/>
          </p:cNvSpPr>
          <p:nvPr>
            <p:ph type="sldNum" sz="quarter" idx="10"/>
          </p:nvPr>
        </p:nvSpPr>
        <p:spPr/>
        <p:txBody>
          <a:bodyPr/>
          <a:lstStyle/>
          <a:p>
            <a:fld id="{3DD62104-A977-B74F-A81D-085A9EE8CBC9}" type="slidenum">
              <a:rPr lang="en-US" smtClean="0"/>
              <a:t>36</a:t>
            </a:fld>
            <a:endParaRPr lang="en-US" dirty="0"/>
          </a:p>
        </p:txBody>
      </p:sp>
    </p:spTree>
    <p:extLst>
      <p:ext uri="{BB962C8B-B14F-4D97-AF65-F5344CB8AC3E}">
        <p14:creationId xmlns:p14="http://schemas.microsoft.com/office/powerpoint/2010/main" val="1909189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www.score.org</a:t>
            </a:r>
            <a:endParaRPr lang="en-US" dirty="0"/>
          </a:p>
        </p:txBody>
      </p:sp>
      <p:sp>
        <p:nvSpPr>
          <p:cNvPr id="4" name="Slide Number Placeholder 3"/>
          <p:cNvSpPr>
            <a:spLocks noGrp="1"/>
          </p:cNvSpPr>
          <p:nvPr>
            <p:ph type="sldNum" sz="quarter" idx="10"/>
          </p:nvPr>
        </p:nvSpPr>
        <p:spPr/>
        <p:txBody>
          <a:bodyPr/>
          <a:lstStyle/>
          <a:p>
            <a:fld id="{3DD62104-A977-B74F-A81D-085A9EE8CBC9}" type="slidenum">
              <a:rPr lang="en-US" smtClean="0"/>
              <a:t>37</a:t>
            </a:fld>
            <a:endParaRPr lang="en-US" dirty="0"/>
          </a:p>
        </p:txBody>
      </p:sp>
    </p:spTree>
    <p:extLst>
      <p:ext uri="{BB962C8B-B14F-4D97-AF65-F5344CB8AC3E}">
        <p14:creationId xmlns:p14="http://schemas.microsoft.com/office/powerpoint/2010/main" val="2538346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FF0000"/>
                </a:solidFill>
              </a:rPr>
              <a:t>www.nist.gov/mep</a:t>
            </a:r>
          </a:p>
          <a:p>
            <a:endParaRPr lang="en-US" dirty="0"/>
          </a:p>
        </p:txBody>
      </p:sp>
      <p:sp>
        <p:nvSpPr>
          <p:cNvPr id="4" name="Slide Number Placeholder 3"/>
          <p:cNvSpPr>
            <a:spLocks noGrp="1"/>
          </p:cNvSpPr>
          <p:nvPr>
            <p:ph type="sldNum" sz="quarter" idx="10"/>
          </p:nvPr>
        </p:nvSpPr>
        <p:spPr/>
        <p:txBody>
          <a:bodyPr/>
          <a:lstStyle/>
          <a:p>
            <a:fld id="{3DD62104-A977-B74F-A81D-085A9EE8CBC9}" type="slidenum">
              <a:rPr lang="en-US" smtClean="0"/>
              <a:t>38</a:t>
            </a:fld>
            <a:endParaRPr lang="en-US" dirty="0"/>
          </a:p>
        </p:txBody>
      </p:sp>
    </p:spTree>
    <p:extLst>
      <p:ext uri="{BB962C8B-B14F-4D97-AF65-F5344CB8AC3E}">
        <p14:creationId xmlns:p14="http://schemas.microsoft.com/office/powerpoint/2010/main" val="39089846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https://dodprocurementtoolbox.com/site-pages/cybersecurity-other-resources</a:t>
            </a:r>
            <a:endParaRPr lang="en-US" dirty="0"/>
          </a:p>
        </p:txBody>
      </p:sp>
      <p:sp>
        <p:nvSpPr>
          <p:cNvPr id="4" name="Slide Number Placeholder 3"/>
          <p:cNvSpPr>
            <a:spLocks noGrp="1"/>
          </p:cNvSpPr>
          <p:nvPr>
            <p:ph type="sldNum" sz="quarter" idx="10"/>
          </p:nvPr>
        </p:nvSpPr>
        <p:spPr/>
        <p:txBody>
          <a:bodyPr/>
          <a:lstStyle/>
          <a:p>
            <a:fld id="{3DD62104-A977-B74F-A81D-085A9EE8CBC9}" type="slidenum">
              <a:rPr lang="en-US" smtClean="0"/>
              <a:t>40</a:t>
            </a:fld>
            <a:endParaRPr lang="en-US" dirty="0"/>
          </a:p>
        </p:txBody>
      </p:sp>
    </p:spTree>
    <p:extLst>
      <p:ext uri="{BB962C8B-B14F-4D97-AF65-F5344CB8AC3E}">
        <p14:creationId xmlns:p14="http://schemas.microsoft.com/office/powerpoint/2010/main" val="42025935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www.sbir.gov/local-assistance</a:t>
            </a:r>
          </a:p>
          <a:p>
            <a:endParaRPr lang="en-US" dirty="0" smtClean="0"/>
          </a:p>
          <a:p>
            <a:r>
              <a:rPr lang="en-US" dirty="0" smtClean="0"/>
              <a:t>www.dla.mil/SmallBusiness/PTAP/</a:t>
            </a:r>
          </a:p>
          <a:p>
            <a:r>
              <a:rPr lang="en-US" dirty="0" smtClean="0"/>
              <a:t>https://business.defense.gov/Portals/57/Documents/Webcast%20%20PTAP.pdf?ver=N89R8wNm7TU%3d</a:t>
            </a:r>
          </a:p>
          <a:p>
            <a:endParaRPr lang="en-US" dirty="0" smtClean="0"/>
          </a:p>
          <a:p>
            <a:r>
              <a:rPr lang="en-US" dirty="0" smtClean="0"/>
              <a:t>What PTACs Provide at No Cost: • Training related to contracts with DoD, other federal agencies, state and local govts • Identify prime &amp; subcontracting opportunities • Prime-specific subcontractor training • Understanding procedures, requirements, rules, statutes, clauses and regulations • Registrations: SAM, DSBS, DLA’s DIBBS, WAWF etc. • Preparing and submit</a:t>
            </a:r>
          </a:p>
          <a:p>
            <a:endParaRPr lang="en-US" dirty="0" smtClean="0"/>
          </a:p>
          <a:p>
            <a:r>
              <a:rPr lang="en-US" dirty="0" smtClean="0"/>
              <a:t>A Government Partner • Knowledge of local small business communities and their capabilities for effective market research • Collaborate with government for outreach to industry • Refer a business for one-on-one assistance • Team for specific assistance, e.g., matchmaking events for certain commodities or procurements, agency-specific requirements training, pre-solicitation conferences, pitch days, identify and train subcontractor sing bids &amp; proposals • Assist with cybersecurity self-assessment and CMMC • Facilitate introductions, collaboration opportunities</a:t>
            </a:r>
            <a:endParaRPr lang="en-US" dirty="0"/>
          </a:p>
        </p:txBody>
      </p:sp>
      <p:sp>
        <p:nvSpPr>
          <p:cNvPr id="4" name="Slide Number Placeholder 3"/>
          <p:cNvSpPr>
            <a:spLocks noGrp="1"/>
          </p:cNvSpPr>
          <p:nvPr>
            <p:ph type="sldNum" sz="quarter" idx="10"/>
          </p:nvPr>
        </p:nvSpPr>
        <p:spPr/>
        <p:txBody>
          <a:bodyPr/>
          <a:lstStyle/>
          <a:p>
            <a:fld id="{3DD62104-A977-B74F-A81D-085A9EE8CBC9}" type="slidenum">
              <a:rPr lang="en-US" smtClean="0"/>
              <a:t>41</a:t>
            </a:fld>
            <a:endParaRPr lang="en-US" dirty="0"/>
          </a:p>
        </p:txBody>
      </p:sp>
    </p:spTree>
    <p:extLst>
      <p:ext uri="{BB962C8B-B14F-4D97-AF65-F5344CB8AC3E}">
        <p14:creationId xmlns:p14="http://schemas.microsoft.com/office/powerpoint/2010/main" val="1870082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Photo source  </a:t>
            </a:r>
            <a:r>
              <a:rPr lang="en-US" sz="1200" b="1" i="0" kern="1200" dirty="0" smtClean="0">
                <a:solidFill>
                  <a:schemeClr val="tx1"/>
                </a:solidFill>
                <a:effectLst/>
                <a:latin typeface="+mn-lt"/>
                <a:ea typeface="+mn-ea"/>
                <a:cs typeface="+mn-cs"/>
              </a:rPr>
              <a:t>Photo by:</a:t>
            </a:r>
            <a:r>
              <a:rPr lang="en-US" sz="1200" b="0" i="0" kern="1200" dirty="0" smtClean="0">
                <a:solidFill>
                  <a:schemeClr val="tx1"/>
                </a:solidFill>
                <a:effectLst/>
                <a:latin typeface="+mn-lt"/>
                <a:ea typeface="+mn-ea"/>
                <a:cs typeface="+mn-cs"/>
              </a:rPr>
              <a:t> Air Force photo |  </a:t>
            </a:r>
            <a:r>
              <a:rPr lang="en-US" sz="1200" b="1" i="0" kern="1200" dirty="0" smtClean="0">
                <a:solidFill>
                  <a:schemeClr val="tx1"/>
                </a:solidFill>
                <a:effectLst/>
                <a:latin typeface="+mn-lt"/>
                <a:ea typeface="+mn-ea"/>
                <a:cs typeface="+mn-cs"/>
              </a:rPr>
              <a:t>VIRIN: </a:t>
            </a:r>
            <a:r>
              <a:rPr lang="en-US" sz="1200" b="0" i="0" kern="1200" dirty="0" smtClean="0">
                <a:solidFill>
                  <a:schemeClr val="tx1"/>
                </a:solidFill>
                <a:effectLst/>
                <a:latin typeface="+mn-lt"/>
                <a:ea typeface="+mn-ea"/>
                <a:cs typeface="+mn-cs"/>
              </a:rPr>
              <a:t>201002-F-ZX772-001.JPG</a:t>
            </a:r>
            <a:r>
              <a:rPr lang="en-US" dirty="0" smtClean="0"/>
              <a:t> https://www.afnwc.af.mil/News/Photos/igphoto/2002520957/</a:t>
            </a:r>
          </a:p>
          <a:p>
            <a:endParaRPr lang="en-US" dirty="0"/>
          </a:p>
        </p:txBody>
      </p:sp>
      <p:sp>
        <p:nvSpPr>
          <p:cNvPr id="4" name="Slide Number Placeholder 3"/>
          <p:cNvSpPr>
            <a:spLocks noGrp="1"/>
          </p:cNvSpPr>
          <p:nvPr>
            <p:ph type="sldNum" sz="quarter" idx="10"/>
          </p:nvPr>
        </p:nvSpPr>
        <p:spPr/>
        <p:txBody>
          <a:bodyPr/>
          <a:lstStyle/>
          <a:p>
            <a:fld id="{3DD62104-A977-B74F-A81D-085A9EE8CBC9}" type="slidenum">
              <a:rPr lang="en-US" smtClean="0"/>
              <a:t>44</a:t>
            </a:fld>
            <a:endParaRPr lang="en-US" dirty="0"/>
          </a:p>
        </p:txBody>
      </p:sp>
    </p:spTree>
    <p:extLst>
      <p:ext uri="{BB962C8B-B14F-4D97-AF65-F5344CB8AC3E}">
        <p14:creationId xmlns:p14="http://schemas.microsoft.com/office/powerpoint/2010/main" val="8174530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https://www.acq.osd.mil/cmmc/faq.html </a:t>
            </a:r>
            <a:endParaRPr lang="en-US" dirty="0"/>
          </a:p>
        </p:txBody>
      </p:sp>
      <p:sp>
        <p:nvSpPr>
          <p:cNvPr id="4" name="Slide Number Placeholder 3"/>
          <p:cNvSpPr>
            <a:spLocks noGrp="1"/>
          </p:cNvSpPr>
          <p:nvPr>
            <p:ph type="sldNum" sz="quarter" idx="10"/>
          </p:nvPr>
        </p:nvSpPr>
        <p:spPr/>
        <p:txBody>
          <a:bodyPr/>
          <a:lstStyle/>
          <a:p>
            <a:fld id="{3DD62104-A977-B74F-A81D-085A9EE8CBC9}" type="slidenum">
              <a:rPr lang="en-US" smtClean="0"/>
              <a:t>45</a:t>
            </a:fld>
            <a:endParaRPr lang="en-US" dirty="0"/>
          </a:p>
        </p:txBody>
      </p:sp>
    </p:spTree>
    <p:extLst>
      <p:ext uri="{BB962C8B-B14F-4D97-AF65-F5344CB8AC3E}">
        <p14:creationId xmlns:p14="http://schemas.microsoft.com/office/powerpoint/2010/main" val="30125928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https://www.acq.osd.mil/cmmc/faq.html </a:t>
            </a:r>
            <a:endParaRPr lang="en-US" dirty="0"/>
          </a:p>
        </p:txBody>
      </p:sp>
      <p:sp>
        <p:nvSpPr>
          <p:cNvPr id="4" name="Slide Number Placeholder 3"/>
          <p:cNvSpPr>
            <a:spLocks noGrp="1"/>
          </p:cNvSpPr>
          <p:nvPr>
            <p:ph type="sldNum" sz="quarter" idx="10"/>
          </p:nvPr>
        </p:nvSpPr>
        <p:spPr/>
        <p:txBody>
          <a:bodyPr/>
          <a:lstStyle/>
          <a:p>
            <a:fld id="{3DD62104-A977-B74F-A81D-085A9EE8CBC9}" type="slidenum">
              <a:rPr lang="en-US" smtClean="0"/>
              <a:t>46</a:t>
            </a:fld>
            <a:endParaRPr lang="en-US" dirty="0"/>
          </a:p>
        </p:txBody>
      </p:sp>
    </p:spTree>
    <p:extLst>
      <p:ext uri="{BB962C8B-B14F-4D97-AF65-F5344CB8AC3E}">
        <p14:creationId xmlns:p14="http://schemas.microsoft.com/office/powerpoint/2010/main" val="7285488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from https://www.acq.osd.mil/cmmc/about-us.html </a:t>
            </a:r>
            <a:endParaRPr lang="en-US" dirty="0"/>
          </a:p>
        </p:txBody>
      </p:sp>
      <p:sp>
        <p:nvSpPr>
          <p:cNvPr id="4" name="Slide Number Placeholder 3"/>
          <p:cNvSpPr>
            <a:spLocks noGrp="1"/>
          </p:cNvSpPr>
          <p:nvPr>
            <p:ph type="sldNum" sz="quarter" idx="10"/>
          </p:nvPr>
        </p:nvSpPr>
        <p:spPr/>
        <p:txBody>
          <a:bodyPr/>
          <a:lstStyle/>
          <a:p>
            <a:fld id="{3DD62104-A977-B74F-A81D-085A9EE8CBC9}" type="slidenum">
              <a:rPr lang="en-US" smtClean="0"/>
              <a:t>47</a:t>
            </a:fld>
            <a:endParaRPr lang="en-US" dirty="0"/>
          </a:p>
        </p:txBody>
      </p:sp>
    </p:spTree>
    <p:extLst>
      <p:ext uri="{BB962C8B-B14F-4D97-AF65-F5344CB8AC3E}">
        <p14:creationId xmlns:p14="http://schemas.microsoft.com/office/powerpoint/2010/main" val="4040423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https://www.acq.osd.mil/dpap/dars/dfars/html/current/252239.htm</a:t>
            </a:r>
          </a:p>
          <a:p>
            <a:endParaRPr lang="en-US" dirty="0" smtClean="0"/>
          </a:p>
          <a:p>
            <a:r>
              <a:rPr lang="en-US" sz="1200" b="0" i="1" kern="1200" dirty="0" smtClean="0">
                <a:solidFill>
                  <a:schemeClr val="tx1"/>
                </a:solidFill>
                <a:effectLst/>
                <a:latin typeface="+mn-lt"/>
                <a:ea typeface="+mn-ea"/>
                <a:cs typeface="+mn-cs"/>
              </a:rPr>
              <a:t>Definition</a:t>
            </a:r>
            <a:r>
              <a:rPr lang="en-US" sz="1200" b="0" i="0" kern="1200" dirty="0" smtClean="0">
                <a:solidFill>
                  <a:schemeClr val="tx1"/>
                </a:solidFill>
                <a:effectLst/>
                <a:latin typeface="+mn-lt"/>
                <a:ea typeface="+mn-ea"/>
                <a:cs typeface="+mn-cs"/>
              </a:rPr>
              <a:t>. “Cloud computing,” as used in this provision, means a model for enabling ubiquitous, convenient, on-demand network access to a shared pool of configurable computing resources (e.g., networks, servers, storage, applications, and services) that can be rapidly provisioned and released with minimal management effort or service provider interaction. This includes other commercial terms, such as on-demand self-service, broad network access, resource pooling, rapid elasticity, and measured service. It also includes commercial offerings for software-as-a-service, infrastructure-as-a-service, and platform-as-a-service.</a:t>
            </a:r>
          </a:p>
          <a:p>
            <a:endParaRPr lang="en-US" sz="1200" b="0" i="0" kern="1200" dirty="0" smtClean="0">
              <a:solidFill>
                <a:schemeClr val="tx1"/>
              </a:solidFill>
              <a:effectLst/>
              <a:latin typeface="+mn-lt"/>
              <a:ea typeface="+mn-ea"/>
              <a:cs typeface="+mn-cs"/>
            </a:endParaRPr>
          </a:p>
          <a:p>
            <a:r>
              <a:rPr lang="en-US" sz="1200" b="0" i="1" kern="1200" dirty="0" smtClean="0">
                <a:solidFill>
                  <a:schemeClr val="tx1"/>
                </a:solidFill>
                <a:effectLst/>
                <a:latin typeface="+mn-lt"/>
                <a:ea typeface="+mn-ea"/>
                <a:cs typeface="+mn-cs"/>
              </a:rPr>
              <a:t>Government-related data</a:t>
            </a:r>
            <a:r>
              <a:rPr lang="en-US" sz="1200" b="0" i="0" kern="1200" dirty="0" smtClean="0">
                <a:solidFill>
                  <a:schemeClr val="tx1"/>
                </a:solidFill>
                <a:effectLst/>
                <a:latin typeface="+mn-lt"/>
                <a:ea typeface="+mn-ea"/>
                <a:cs typeface="+mn-cs"/>
              </a:rPr>
              <a:t> means any information, document, </a:t>
            </a:r>
            <a:r>
              <a:rPr lang="en-US" sz="1200" b="0" i="0" u="none" strike="noStrike" kern="1200" dirty="0" smtClean="0">
                <a:solidFill>
                  <a:schemeClr val="tx1"/>
                </a:solidFill>
                <a:effectLst/>
                <a:latin typeface="+mn-lt"/>
                <a:ea typeface="+mn-ea"/>
                <a:cs typeface="+mn-cs"/>
                <a:hlinkClick r:id="rId3"/>
              </a:rPr>
              <a:t>media</a:t>
            </a:r>
            <a:r>
              <a:rPr lang="en-US" sz="1200" b="0" i="0" kern="1200" dirty="0" smtClean="0">
                <a:solidFill>
                  <a:schemeClr val="tx1"/>
                </a:solidFill>
                <a:effectLst/>
                <a:latin typeface="+mn-lt"/>
                <a:ea typeface="+mn-ea"/>
                <a:cs typeface="+mn-cs"/>
              </a:rPr>
              <a:t>, or machine readable material regardless of physical form or characteristics that is created or obtained by a contractor through the </a:t>
            </a:r>
            <a:r>
              <a:rPr lang="en-US" sz="1200" b="0" i="0" u="none" strike="noStrike" kern="1200" dirty="0" smtClean="0">
                <a:solidFill>
                  <a:schemeClr val="tx1"/>
                </a:solidFill>
                <a:effectLst/>
                <a:latin typeface="+mn-lt"/>
                <a:ea typeface="+mn-ea"/>
                <a:cs typeface="+mn-cs"/>
                <a:hlinkClick r:id="rId4"/>
              </a:rPr>
              <a:t>storage</a:t>
            </a:r>
            <a:r>
              <a:rPr lang="en-US" sz="1200" b="0" i="0" kern="1200" dirty="0" smtClean="0">
                <a:solidFill>
                  <a:schemeClr val="tx1"/>
                </a:solidFill>
                <a:effectLst/>
                <a:latin typeface="+mn-lt"/>
                <a:ea typeface="+mn-ea"/>
                <a:cs typeface="+mn-cs"/>
              </a:rPr>
              <a:t>, processing, or communication of </a:t>
            </a:r>
            <a:r>
              <a:rPr lang="en-US" sz="1200" b="0" i="0" u="none" strike="noStrike" kern="1200" dirty="0" smtClean="0">
                <a:solidFill>
                  <a:schemeClr val="tx1"/>
                </a:solidFill>
                <a:effectLst/>
                <a:latin typeface="+mn-lt"/>
                <a:ea typeface="+mn-ea"/>
                <a:cs typeface="+mn-cs"/>
                <a:hlinkClick r:id="rId5"/>
              </a:rPr>
              <a:t>Government data</a:t>
            </a:r>
            <a:r>
              <a:rPr lang="en-US" sz="1200" b="0" i="0" kern="1200" dirty="0" smtClean="0">
                <a:solidFill>
                  <a:schemeClr val="tx1"/>
                </a:solidFill>
                <a:effectLst/>
                <a:latin typeface="+mn-lt"/>
                <a:ea typeface="+mn-ea"/>
                <a:cs typeface="+mn-cs"/>
              </a:rPr>
              <a:t>. This does not include contractor's business records </a:t>
            </a:r>
            <a:r>
              <a:rPr lang="en-US" sz="1200" b="0" i="1" kern="1200" dirty="0" smtClean="0">
                <a:solidFill>
                  <a:schemeClr val="tx1"/>
                </a:solidFill>
                <a:effectLst/>
                <a:latin typeface="+mn-lt"/>
                <a:ea typeface="+mn-ea"/>
                <a:cs typeface="+mn-cs"/>
              </a:rPr>
              <a:t>e.g.</a:t>
            </a:r>
            <a:r>
              <a:rPr lang="en-US" sz="1200" b="0" i="0" kern="1200" dirty="0" smtClean="0">
                <a:solidFill>
                  <a:schemeClr val="tx1"/>
                </a:solidFill>
                <a:effectLst/>
                <a:latin typeface="+mn-lt"/>
                <a:ea typeface="+mn-ea"/>
                <a:cs typeface="+mn-cs"/>
              </a:rPr>
              <a:t> financial records, legal records etc. or data such as operating procedures, software coding or algorithms that are not uniquely applied to the </a:t>
            </a:r>
            <a:r>
              <a:rPr lang="en-US" sz="1200" b="0" i="0" u="none" strike="noStrike" kern="1200" dirty="0" smtClean="0">
                <a:solidFill>
                  <a:schemeClr val="tx1"/>
                </a:solidFill>
                <a:effectLst/>
                <a:latin typeface="+mn-lt"/>
                <a:ea typeface="+mn-ea"/>
                <a:cs typeface="+mn-cs"/>
                <a:hlinkClick r:id="rId5"/>
              </a:rPr>
              <a:t>Government data</a:t>
            </a:r>
            <a:r>
              <a:rPr lang="en-US" sz="1200" b="0" i="0" kern="1200" dirty="0" smtClean="0">
                <a:solidFill>
                  <a:schemeClr val="tx1"/>
                </a:solidFill>
                <a:effectLst/>
                <a:latin typeface="+mn-lt"/>
                <a:ea typeface="+mn-ea"/>
                <a:cs typeface="+mn-cs"/>
              </a:rPr>
              <a:t>.</a:t>
            </a:r>
          </a:p>
          <a:p>
            <a:endParaRPr lang="en-US" sz="1200" b="0" i="0" kern="1200" dirty="0" smtClean="0">
              <a:solidFill>
                <a:schemeClr val="tx1"/>
              </a:solidFill>
              <a:effectLst/>
              <a:latin typeface="+mn-lt"/>
              <a:ea typeface="+mn-ea"/>
              <a:cs typeface="+mn-cs"/>
            </a:endParaRPr>
          </a:p>
          <a:p>
            <a:r>
              <a:rPr lang="en-US" sz="1200" b="0" i="1" kern="1200" dirty="0" smtClean="0">
                <a:solidFill>
                  <a:schemeClr val="tx1"/>
                </a:solidFill>
                <a:effectLst/>
                <a:latin typeface="+mn-lt"/>
                <a:ea typeface="+mn-ea"/>
                <a:cs typeface="+mn-cs"/>
              </a:rPr>
              <a:t>Government data</a:t>
            </a:r>
            <a:r>
              <a:rPr lang="en-US" sz="1200" b="0" i="0" kern="1200" dirty="0" smtClean="0">
                <a:solidFill>
                  <a:schemeClr val="tx1"/>
                </a:solidFill>
                <a:effectLst/>
                <a:latin typeface="+mn-lt"/>
                <a:ea typeface="+mn-ea"/>
                <a:cs typeface="+mn-cs"/>
              </a:rPr>
              <a:t> means any information, document, </a:t>
            </a:r>
            <a:r>
              <a:rPr lang="en-US" sz="1200" b="0" i="0" u="none" strike="noStrike" kern="1200" dirty="0" smtClean="0">
                <a:solidFill>
                  <a:schemeClr val="tx1"/>
                </a:solidFill>
                <a:effectLst/>
                <a:latin typeface="+mn-lt"/>
                <a:ea typeface="+mn-ea"/>
                <a:cs typeface="+mn-cs"/>
                <a:hlinkClick r:id="rId3"/>
              </a:rPr>
              <a:t>media</a:t>
            </a:r>
            <a:r>
              <a:rPr lang="en-US" sz="1200" b="0" i="0" kern="1200" dirty="0" smtClean="0">
                <a:solidFill>
                  <a:schemeClr val="tx1"/>
                </a:solidFill>
                <a:effectLst/>
                <a:latin typeface="+mn-lt"/>
                <a:ea typeface="+mn-ea"/>
                <a:cs typeface="+mn-cs"/>
              </a:rPr>
              <a:t>, or machine readable material regardless of physical form or characteristics, that is created or obtained by the Government in the course of official Government business.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FedRamp Moderate Baseline</a:t>
            </a:r>
            <a:r>
              <a:rPr lang="en-US" sz="1200" b="0" i="0" kern="1200" baseline="0" dirty="0" smtClean="0">
                <a:solidFill>
                  <a:schemeClr val="tx1"/>
                </a:solidFill>
                <a:effectLst/>
                <a:latin typeface="+mn-lt"/>
                <a:ea typeface="+mn-ea"/>
                <a:cs typeface="+mn-cs"/>
              </a:rPr>
              <a:t> description  https://www.fedramp.gov/assets/resources/documents/FedRAMP_Security_Controls_Baseline.xlsx</a:t>
            </a: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Question</a:t>
            </a:r>
          </a:p>
          <a:p>
            <a:r>
              <a:rPr lang="en-US" sz="1200" b="0" i="0" kern="1200" dirty="0" smtClean="0">
                <a:solidFill>
                  <a:schemeClr val="tx1"/>
                </a:solidFill>
                <a:effectLst/>
                <a:latin typeface="+mn-lt"/>
                <a:ea typeface="+mn-ea"/>
                <a:cs typeface="+mn-cs"/>
              </a:rPr>
              <a:t>Q99: Can you clarify when DFARS Clause 252.239-7010 applies to cloud computing services and when DFARS Clause 252.204-7012 applies?</a:t>
            </a:r>
          </a:p>
          <a:p>
            <a:r>
              <a:rPr lang="en-US" sz="1200" b="0" i="0" kern="1200" dirty="0" smtClean="0">
                <a:solidFill>
                  <a:schemeClr val="tx1"/>
                </a:solidFill>
                <a:effectLst/>
                <a:latin typeface="+mn-lt"/>
                <a:ea typeface="+mn-ea"/>
                <a:cs typeface="+mn-cs"/>
              </a:rPr>
              <a:t>A99: DFARS Clause 252.239-7010, Cloud Computing Services, applies when a cloud solution is being used to process data on the DoD's behalf, or DoD is contracting with a Cloud Service Provider to host or process data in a cloud. DFARS Clause 252.239-7010 requires the cloud service provider to comply with the DoD Cloud Computing Security Requirements Guide and to comply with requirements for cyber incident reporting and damage assessment.</a:t>
            </a:r>
          </a:p>
          <a:p>
            <a:r>
              <a:rPr lang="en-US" sz="1200" b="0" i="0" kern="1200" dirty="0" smtClean="0">
                <a:solidFill>
                  <a:schemeClr val="tx1"/>
                </a:solidFill>
                <a:effectLst/>
                <a:latin typeface="+mn-lt"/>
                <a:ea typeface="+mn-ea"/>
                <a:cs typeface="+mn-cs"/>
              </a:rPr>
              <a:t>DFARS Clause 252.204-7012, Safeguarding Covered Defense Information and Cyber Incident Reporting, applies when a contractor intends to use an external cloud service provider to store, process, or transmit covered defense information in the performance of a contract. DFARS Clause 252.204-7012 requires the cloud service provider to meet security requirements equivalent to those established for the Federal Risk and Authorization Management Program (FedRAMP) Moderate baseline.</a:t>
            </a:r>
          </a:p>
          <a:p>
            <a:endParaRPr lang="en-US" dirty="0"/>
          </a:p>
        </p:txBody>
      </p:sp>
      <p:sp>
        <p:nvSpPr>
          <p:cNvPr id="4" name="Slide Number Placeholder 3"/>
          <p:cNvSpPr>
            <a:spLocks noGrp="1"/>
          </p:cNvSpPr>
          <p:nvPr>
            <p:ph type="sldNum" sz="quarter" idx="10"/>
          </p:nvPr>
        </p:nvSpPr>
        <p:spPr/>
        <p:txBody>
          <a:bodyPr/>
          <a:lstStyle/>
          <a:p>
            <a:fld id="{3DD62104-A977-B74F-A81D-085A9EE8CBC9}" type="slidenum">
              <a:rPr lang="en-US" smtClean="0"/>
              <a:t>6</a:t>
            </a:fld>
            <a:endParaRPr lang="en-US" dirty="0"/>
          </a:p>
        </p:txBody>
      </p:sp>
    </p:spTree>
    <p:extLst>
      <p:ext uri="{BB962C8B-B14F-4D97-AF65-F5344CB8AC3E}">
        <p14:creationId xmlns:p14="http://schemas.microsoft.com/office/powerpoint/2010/main" val="10282236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 Dees slide to Town Hall in early Nov 2021</a:t>
            </a:r>
            <a:endParaRPr lang="en-US" dirty="0"/>
          </a:p>
        </p:txBody>
      </p:sp>
      <p:sp>
        <p:nvSpPr>
          <p:cNvPr id="4" name="Slide Number Placeholder 3"/>
          <p:cNvSpPr>
            <a:spLocks noGrp="1"/>
          </p:cNvSpPr>
          <p:nvPr>
            <p:ph type="sldNum" sz="quarter" idx="10"/>
          </p:nvPr>
        </p:nvSpPr>
        <p:spPr/>
        <p:txBody>
          <a:bodyPr/>
          <a:lstStyle/>
          <a:p>
            <a:fld id="{3DD62104-A977-B74F-A81D-085A9EE8CBC9}" type="slidenum">
              <a:rPr lang="en-US" smtClean="0"/>
              <a:t>48</a:t>
            </a:fld>
            <a:endParaRPr lang="en-US" dirty="0"/>
          </a:p>
        </p:txBody>
      </p:sp>
    </p:spTree>
    <p:extLst>
      <p:ext uri="{BB962C8B-B14F-4D97-AF65-F5344CB8AC3E}">
        <p14:creationId xmlns:p14="http://schemas.microsoft.com/office/powerpoint/2010/main" val="34536973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D62104-A977-B74F-A81D-085A9EE8CBC9}" type="slidenum">
              <a:rPr lang="en-US" smtClean="0"/>
              <a:t>53</a:t>
            </a:fld>
            <a:endParaRPr lang="en-US" dirty="0"/>
          </a:p>
        </p:txBody>
      </p:sp>
    </p:spTree>
    <p:extLst>
      <p:ext uri="{BB962C8B-B14F-4D97-AF65-F5344CB8AC3E}">
        <p14:creationId xmlns:p14="http://schemas.microsoft.com/office/powerpoint/2010/main" val="37119962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https://www.acq.osd.mil/cmmc/faq.html</a:t>
            </a:r>
            <a:endParaRPr lang="en-US" dirty="0"/>
          </a:p>
        </p:txBody>
      </p:sp>
      <p:sp>
        <p:nvSpPr>
          <p:cNvPr id="4" name="Slide Number Placeholder 3"/>
          <p:cNvSpPr>
            <a:spLocks noGrp="1"/>
          </p:cNvSpPr>
          <p:nvPr>
            <p:ph type="sldNum" sz="quarter" idx="10"/>
          </p:nvPr>
        </p:nvSpPr>
        <p:spPr/>
        <p:txBody>
          <a:bodyPr/>
          <a:lstStyle/>
          <a:p>
            <a:fld id="{3DD62104-A977-B74F-A81D-085A9EE8CBC9}" type="slidenum">
              <a:rPr lang="en-US" smtClean="0"/>
              <a:t>54</a:t>
            </a:fld>
            <a:endParaRPr lang="en-US" dirty="0"/>
          </a:p>
        </p:txBody>
      </p:sp>
    </p:spTree>
    <p:extLst>
      <p:ext uri="{BB962C8B-B14F-4D97-AF65-F5344CB8AC3E}">
        <p14:creationId xmlns:p14="http://schemas.microsoft.com/office/powerpoint/2010/main" val="21949009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D62104-A977-B74F-A81D-085A9EE8CBC9}" type="slidenum">
              <a:rPr lang="en-US" smtClean="0"/>
              <a:t>55</a:t>
            </a:fld>
            <a:endParaRPr lang="en-US" dirty="0"/>
          </a:p>
        </p:txBody>
      </p:sp>
    </p:spTree>
    <p:extLst>
      <p:ext uri="{BB962C8B-B14F-4D97-AF65-F5344CB8AC3E}">
        <p14:creationId xmlns:p14="http://schemas.microsoft.com/office/powerpoint/2010/main" val="17871390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D62104-A977-B74F-A81D-085A9EE8CBC9}" type="slidenum">
              <a:rPr lang="en-US" smtClean="0"/>
              <a:t>56</a:t>
            </a:fld>
            <a:endParaRPr lang="en-US" dirty="0"/>
          </a:p>
        </p:txBody>
      </p:sp>
    </p:spTree>
    <p:extLst>
      <p:ext uri="{BB962C8B-B14F-4D97-AF65-F5344CB8AC3E}">
        <p14:creationId xmlns:p14="http://schemas.microsoft.com/office/powerpoint/2010/main" val="3854800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https://www.acquisition.gov/far/52.204-21-0</a:t>
            </a:r>
          </a:p>
          <a:p>
            <a:r>
              <a:rPr lang="en-US" sz="1200" b="0" i="1"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3DD62104-A977-B74F-A81D-085A9EE8CBC9}" type="slidenum">
              <a:rPr lang="en-US" smtClean="0"/>
              <a:t>7</a:t>
            </a:fld>
            <a:endParaRPr lang="en-US" dirty="0"/>
          </a:p>
        </p:txBody>
      </p:sp>
    </p:spTree>
    <p:extLst>
      <p:ext uri="{BB962C8B-B14F-4D97-AF65-F5344CB8AC3E}">
        <p14:creationId xmlns:p14="http://schemas.microsoft.com/office/powerpoint/2010/main" val="4227415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https://business.defense.gov/Portals/57/Safeguarding%20Covered%20Defense%20Information%20-%20The%20Basics.pdf</a:t>
            </a:r>
          </a:p>
          <a:p>
            <a:r>
              <a:rPr lang="en-US" dirty="0" smtClean="0"/>
              <a:t>https://www.acq.osd.mil/dpap/dars/dfars/html/current/252239.htm#252.239-7012</a:t>
            </a:r>
          </a:p>
        </p:txBody>
      </p:sp>
      <p:sp>
        <p:nvSpPr>
          <p:cNvPr id="4" name="Slide Number Placeholder 3"/>
          <p:cNvSpPr>
            <a:spLocks noGrp="1"/>
          </p:cNvSpPr>
          <p:nvPr>
            <p:ph type="sldNum" sz="quarter" idx="10"/>
          </p:nvPr>
        </p:nvSpPr>
        <p:spPr/>
        <p:txBody>
          <a:bodyPr/>
          <a:lstStyle/>
          <a:p>
            <a:fld id="{3DD62104-A977-B74F-A81D-085A9EE8CBC9}" type="slidenum">
              <a:rPr lang="en-US" smtClean="0"/>
              <a:t>8</a:t>
            </a:fld>
            <a:endParaRPr lang="en-US" dirty="0"/>
          </a:p>
        </p:txBody>
      </p:sp>
    </p:spTree>
    <p:extLst>
      <p:ext uri="{BB962C8B-B14F-4D97-AF65-F5344CB8AC3E}">
        <p14:creationId xmlns:p14="http://schemas.microsoft.com/office/powerpoint/2010/main" val="565917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https://business.defense.gov/Small-Business/Cybersecurity/</a:t>
            </a:r>
            <a:endParaRPr lang="en-US" dirty="0"/>
          </a:p>
        </p:txBody>
      </p:sp>
      <p:sp>
        <p:nvSpPr>
          <p:cNvPr id="4" name="Slide Number Placeholder 3"/>
          <p:cNvSpPr>
            <a:spLocks noGrp="1"/>
          </p:cNvSpPr>
          <p:nvPr>
            <p:ph type="sldNum" sz="quarter" idx="10"/>
          </p:nvPr>
        </p:nvSpPr>
        <p:spPr/>
        <p:txBody>
          <a:bodyPr/>
          <a:lstStyle/>
          <a:p>
            <a:fld id="{3DD62104-A977-B74F-A81D-085A9EE8CBC9}" type="slidenum">
              <a:rPr lang="en-US" smtClean="0"/>
              <a:t>9</a:t>
            </a:fld>
            <a:endParaRPr lang="en-US" dirty="0"/>
          </a:p>
        </p:txBody>
      </p:sp>
    </p:spTree>
    <p:extLst>
      <p:ext uri="{BB962C8B-B14F-4D97-AF65-F5344CB8AC3E}">
        <p14:creationId xmlns:p14="http://schemas.microsoft.com/office/powerpoint/2010/main" val="4092719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https://www.dhs.gov/sites/default/files/publications/Cyber%20Incident%20Reporting%20United%20Message.pdf</a:t>
            </a:r>
          </a:p>
          <a:p>
            <a:endParaRPr lang="en-US" dirty="0"/>
          </a:p>
        </p:txBody>
      </p:sp>
      <p:sp>
        <p:nvSpPr>
          <p:cNvPr id="4" name="Slide Number Placeholder 3"/>
          <p:cNvSpPr>
            <a:spLocks noGrp="1"/>
          </p:cNvSpPr>
          <p:nvPr>
            <p:ph type="sldNum" sz="quarter" idx="10"/>
          </p:nvPr>
        </p:nvSpPr>
        <p:spPr/>
        <p:txBody>
          <a:bodyPr/>
          <a:lstStyle/>
          <a:p>
            <a:fld id="{3DD62104-A977-B74F-A81D-085A9EE8CBC9}" type="slidenum">
              <a:rPr lang="en-US" smtClean="0"/>
              <a:t>10</a:t>
            </a:fld>
            <a:endParaRPr lang="en-US" dirty="0"/>
          </a:p>
        </p:txBody>
      </p:sp>
    </p:spTree>
    <p:extLst>
      <p:ext uri="{BB962C8B-B14F-4D97-AF65-F5344CB8AC3E}">
        <p14:creationId xmlns:p14="http://schemas.microsoft.com/office/powerpoint/2010/main" val="817307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fontAlgn="base"/>
            <a:r>
              <a:rPr lang="en-US" sz="1200" b="0" i="0" kern="1200" dirty="0" smtClean="0">
                <a:solidFill>
                  <a:schemeClr val="tx1"/>
                </a:solidFill>
                <a:effectLst/>
                <a:latin typeface="+mn-lt"/>
                <a:ea typeface="+mn-ea"/>
                <a:cs typeface="+mn-cs"/>
              </a:rPr>
              <a:t>“Malicious software” means computer software or firmware intended to perform an unauthorized process that will have adverse impact on the confidentiality, integrity, or availability of an information system. This definition includes a virus, worm, Trojan horse, or other code-based entity that infects a host, as well as spyware and some forms of adware.</a:t>
            </a:r>
          </a:p>
          <a:p>
            <a:pPr fontAlgn="base"/>
            <a:r>
              <a:rPr lang="en-US" sz="1200" b="0" i="0" kern="1200" dirty="0" smtClean="0">
                <a:solidFill>
                  <a:schemeClr val="tx1"/>
                </a:solidFill>
                <a:effectLst/>
                <a:latin typeface="+mn-lt"/>
                <a:ea typeface="+mn-ea"/>
                <a:cs typeface="+mn-cs"/>
              </a:rPr>
              <a:t>“Media” means physical devices or writing surfaces including, but is not limited to, magnetic tapes, optical disks, magnetic disks, large-scale integration memory chips, and printouts onto which covered defense information is recorded, stored, or printed within a covered contractor information system</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DD62104-A977-B74F-A81D-085A9EE8CBC9}" type="slidenum">
              <a:rPr lang="en-US" smtClean="0"/>
              <a:t>11</a:t>
            </a:fld>
            <a:endParaRPr lang="en-US" dirty="0"/>
          </a:p>
        </p:txBody>
      </p:sp>
    </p:spTree>
    <p:extLst>
      <p:ext uri="{BB962C8B-B14F-4D97-AF65-F5344CB8AC3E}">
        <p14:creationId xmlns:p14="http://schemas.microsoft.com/office/powerpoint/2010/main" val="1003279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image" Target="../media/image4.emf"/><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7.emf"/><Relationship Id="rId13" Type="http://schemas.openxmlformats.org/officeDocument/2006/relationships/image" Target="../media/image22.emf"/><Relationship Id="rId3" Type="http://schemas.openxmlformats.org/officeDocument/2006/relationships/image" Target="../media/image12.emf"/><Relationship Id="rId7" Type="http://schemas.openxmlformats.org/officeDocument/2006/relationships/image" Target="../media/image16.emf"/><Relationship Id="rId12" Type="http://schemas.openxmlformats.org/officeDocument/2006/relationships/image" Target="../media/image21.emf"/><Relationship Id="rId2" Type="http://schemas.openxmlformats.org/officeDocument/2006/relationships/image" Target="../media/image11.emf"/><Relationship Id="rId1" Type="http://schemas.openxmlformats.org/officeDocument/2006/relationships/slideMaster" Target="../slideMasters/slideMaster1.xml"/><Relationship Id="rId6" Type="http://schemas.openxmlformats.org/officeDocument/2006/relationships/image" Target="../media/image15.emf"/><Relationship Id="rId11" Type="http://schemas.openxmlformats.org/officeDocument/2006/relationships/image" Target="../media/image20.emf"/><Relationship Id="rId5" Type="http://schemas.openxmlformats.org/officeDocument/2006/relationships/image" Target="../media/image14.emf"/><Relationship Id="rId10" Type="http://schemas.openxmlformats.org/officeDocument/2006/relationships/image" Target="../media/image19.emf"/><Relationship Id="rId4" Type="http://schemas.openxmlformats.org/officeDocument/2006/relationships/image" Target="../media/image13.emf"/><Relationship Id="rId9" Type="http://schemas.openxmlformats.org/officeDocument/2006/relationships/image" Target="../media/image18.emf"/><Relationship Id="rId14" Type="http://schemas.openxmlformats.org/officeDocument/2006/relationships/image" Target="../media/image23.emf"/></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30.emf"/><Relationship Id="rId13" Type="http://schemas.openxmlformats.org/officeDocument/2006/relationships/image" Target="../media/image35.emf"/><Relationship Id="rId3" Type="http://schemas.openxmlformats.org/officeDocument/2006/relationships/image" Target="../media/image25.emf"/><Relationship Id="rId7" Type="http://schemas.openxmlformats.org/officeDocument/2006/relationships/image" Target="../media/image29.emf"/><Relationship Id="rId12" Type="http://schemas.openxmlformats.org/officeDocument/2006/relationships/image" Target="../media/image34.emf"/><Relationship Id="rId2" Type="http://schemas.openxmlformats.org/officeDocument/2006/relationships/image" Target="../media/image24.emf"/><Relationship Id="rId1" Type="http://schemas.openxmlformats.org/officeDocument/2006/relationships/slideMaster" Target="../slideMasters/slideMaster1.xml"/><Relationship Id="rId6" Type="http://schemas.openxmlformats.org/officeDocument/2006/relationships/image" Target="../media/image28.emf"/><Relationship Id="rId11" Type="http://schemas.openxmlformats.org/officeDocument/2006/relationships/image" Target="../media/image33.emf"/><Relationship Id="rId5" Type="http://schemas.openxmlformats.org/officeDocument/2006/relationships/image" Target="../media/image27.emf"/><Relationship Id="rId10" Type="http://schemas.openxmlformats.org/officeDocument/2006/relationships/image" Target="../media/image32.emf"/><Relationship Id="rId4" Type="http://schemas.openxmlformats.org/officeDocument/2006/relationships/image" Target="../media/image26.emf"/><Relationship Id="rId9" Type="http://schemas.openxmlformats.org/officeDocument/2006/relationships/image" Target="../media/image31.emf"/><Relationship Id="rId14" Type="http://schemas.openxmlformats.org/officeDocument/2006/relationships/image" Target="../media/image36.emf"/></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8.emf"/><Relationship Id="rId7" Type="http://schemas.openxmlformats.org/officeDocument/2006/relationships/image" Target="../media/image42.emf"/><Relationship Id="rId2" Type="http://schemas.openxmlformats.org/officeDocument/2006/relationships/image" Target="../media/image37.emf"/><Relationship Id="rId1" Type="http://schemas.openxmlformats.org/officeDocument/2006/relationships/slideMaster" Target="../slideMasters/slideMaster1.xml"/><Relationship Id="rId6" Type="http://schemas.openxmlformats.org/officeDocument/2006/relationships/image" Target="../media/image41.emf"/><Relationship Id="rId5" Type="http://schemas.openxmlformats.org/officeDocument/2006/relationships/image" Target="../media/image40.emf"/><Relationship Id="rId4" Type="http://schemas.openxmlformats.org/officeDocument/2006/relationships/image" Target="../media/image39.emf"/></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26.emf"/><Relationship Id="rId7" Type="http://schemas.openxmlformats.org/officeDocument/2006/relationships/image" Target="../media/image45.jpeg"/><Relationship Id="rId2" Type="http://schemas.openxmlformats.org/officeDocument/2006/relationships/image" Target="../media/image33.emf"/><Relationship Id="rId1" Type="http://schemas.openxmlformats.org/officeDocument/2006/relationships/slideMaster" Target="../slideMasters/slideMaster1.xml"/><Relationship Id="rId6" Type="http://schemas.openxmlformats.org/officeDocument/2006/relationships/image" Target="../media/image44.png"/><Relationship Id="rId5" Type="http://schemas.openxmlformats.org/officeDocument/2006/relationships/image" Target="../media/image43.jpeg"/><Relationship Id="rId4" Type="http://schemas.openxmlformats.org/officeDocument/2006/relationships/image" Target="../media/image30.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6444343"/>
            <a:ext cx="12192000" cy="413657"/>
          </a:xfrm>
          <a:prstGeom prst="rect">
            <a:avLst/>
          </a:prstGeom>
          <a:solidFill>
            <a:srgbClr val="0B4D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Subtitle 2"/>
          <p:cNvSpPr>
            <a:spLocks noGrp="1"/>
          </p:cNvSpPr>
          <p:nvPr>
            <p:ph type="subTitle" idx="1"/>
          </p:nvPr>
        </p:nvSpPr>
        <p:spPr>
          <a:xfrm>
            <a:off x="1" y="3335383"/>
            <a:ext cx="12191999" cy="1388534"/>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a:xfrm>
            <a:off x="0" y="6444343"/>
            <a:ext cx="12192000" cy="413657"/>
          </a:xfrm>
        </p:spPr>
        <p:txBody>
          <a:bodyPr/>
          <a:lstStyle>
            <a:lvl1pPr>
              <a:defRPr>
                <a:solidFill>
                  <a:schemeClr val="bg1"/>
                </a:solidFill>
              </a:defRPr>
            </a:lvl1pPr>
          </a:lstStyle>
          <a:p>
            <a:r>
              <a:rPr lang="en-US" dirty="0" smtClean="0"/>
              <a:t>Distribution Statement A: Approved for public release. Distribution is unlimited. Case Number: AFRL-2021-3218, 22 September 2021.</a:t>
            </a:r>
            <a:endParaRPr lang="en-US" dirty="0"/>
          </a:p>
        </p:txBody>
      </p:sp>
      <p:sp>
        <p:nvSpPr>
          <p:cNvPr id="9" name="Title 8"/>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30359044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4732865"/>
            <a:ext cx="12191999" cy="566738"/>
          </a:xfrm>
        </p:spPr>
        <p:txBody>
          <a:bodyPr anchor="b">
            <a:normAutofit/>
          </a:bodyPr>
          <a:lstStyle>
            <a:lvl1pPr algn="ctr">
              <a:defRPr sz="2400" b="1">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83029" y="1242375"/>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0" y="5299603"/>
            <a:ext cx="12191999" cy="493712"/>
          </a:xfrm>
        </p:spPr>
        <p:txBody>
          <a:bodyPr>
            <a:normAutofit/>
          </a:bodyPr>
          <a:lstStyle>
            <a:lvl1pPr marL="0" indent="0" algn="ctr">
              <a:buNone/>
              <a:defRPr sz="1400" b="0">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dirty="0" smtClean="0"/>
              <a:t>Distribution Statement A: Approved for public release. Distribution is unlimited. Case Number: AFRL-2021-3218, 22 September 2021.</a:t>
            </a:r>
            <a:endParaRPr lang="en-US" dirty="0"/>
          </a:p>
        </p:txBody>
      </p:sp>
    </p:spTree>
    <p:extLst>
      <p:ext uri="{BB962C8B-B14F-4D97-AF65-F5344CB8AC3E}">
        <p14:creationId xmlns:p14="http://schemas.microsoft.com/office/powerpoint/2010/main" val="183497401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12192000" cy="1517469"/>
          </a:xfrm>
        </p:spPr>
        <p:txBody>
          <a:bodyPr anchor="ctr">
            <a:normAutofit/>
          </a:bodyPr>
          <a:lstStyle>
            <a:lvl1pPr algn="ctr">
              <a:defRPr sz="3200" b="1" cap="none">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0" y="2203269"/>
            <a:ext cx="12192000" cy="1447800"/>
          </a:xfrm>
        </p:spPr>
        <p:txBody>
          <a:bodyPr anchor="ctr">
            <a:normAutofit/>
          </a:bodyPr>
          <a:lstStyle>
            <a:lvl1pPr marL="0" indent="0" algn="ctr">
              <a:buNone/>
              <a:defRPr sz="2000" b="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Footer Placeholder 4"/>
          <p:cNvSpPr>
            <a:spLocks noGrp="1"/>
          </p:cNvSpPr>
          <p:nvPr>
            <p:ph type="ftr" sz="quarter" idx="11"/>
          </p:nvPr>
        </p:nvSpPr>
        <p:spPr/>
        <p:txBody>
          <a:bodyPr/>
          <a:lstStyle/>
          <a:p>
            <a:r>
              <a:rPr lang="en-US" dirty="0" smtClean="0"/>
              <a:t>Distribution Statement A: Approved for public release. Distribution is unlimited. Case Number: AFRL-2021-3218, 22 September 2021.</a:t>
            </a:r>
            <a:endParaRPr lang="en-US" dirty="0"/>
          </a:p>
        </p:txBody>
      </p:sp>
    </p:spTree>
    <p:extLst>
      <p:ext uri="{BB962C8B-B14F-4D97-AF65-F5344CB8AC3E}">
        <p14:creationId xmlns:p14="http://schemas.microsoft.com/office/powerpoint/2010/main" val="379104314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97720" y="108945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bg2"/>
                </a:solidFill>
                <a:effectLst/>
              </a:rPr>
              <a:t>“</a:t>
            </a:r>
          </a:p>
        </p:txBody>
      </p:sp>
      <p:sp>
        <p:nvSpPr>
          <p:cNvPr id="15" name="TextBox 14"/>
          <p:cNvSpPr txBox="1"/>
          <p:nvPr/>
        </p:nvSpPr>
        <p:spPr>
          <a:xfrm>
            <a:off x="10292533" y="304583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bg2"/>
                </a:solidFill>
                <a:effectLst/>
              </a:rPr>
              <a:t>”</a:t>
            </a:r>
          </a:p>
        </p:txBody>
      </p:sp>
      <p:sp>
        <p:nvSpPr>
          <p:cNvPr id="2" name="Title 1"/>
          <p:cNvSpPr>
            <a:spLocks noGrp="1"/>
          </p:cNvSpPr>
          <p:nvPr>
            <p:ph type="title"/>
          </p:nvPr>
        </p:nvSpPr>
        <p:spPr>
          <a:xfrm>
            <a:off x="1607320" y="912234"/>
            <a:ext cx="8990012" cy="2743199"/>
          </a:xfrm>
        </p:spPr>
        <p:txBody>
          <a:bodyPr anchor="ctr">
            <a:normAutofit/>
          </a:bodyPr>
          <a:lstStyle>
            <a:lvl1pPr algn="ctr">
              <a:defRPr sz="3200" b="0" cap="none">
                <a:solidFill>
                  <a:schemeClr val="tx2"/>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835919" y="3655433"/>
            <a:ext cx="8532815" cy="381000"/>
          </a:xfrm>
        </p:spPr>
        <p:txBody>
          <a:bodyPr anchor="ctr">
            <a:normAutofit/>
          </a:bodyPr>
          <a:lstStyle>
            <a:lvl1pPr marL="0" indent="0" algn="r">
              <a:buFontTx/>
              <a:buNone/>
              <a:defRPr sz="1800" b="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 y="4343400"/>
            <a:ext cx="12192000" cy="1447800"/>
          </a:xfrm>
        </p:spPr>
        <p:txBody>
          <a:bodyPr anchor="ctr">
            <a:normAutofit/>
          </a:bodyPr>
          <a:lstStyle>
            <a:lvl1pPr marL="0" indent="0" algn="ctr">
              <a:buNone/>
              <a:defRPr sz="2000" b="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Footer Placeholder 4"/>
          <p:cNvSpPr>
            <a:spLocks noGrp="1"/>
          </p:cNvSpPr>
          <p:nvPr>
            <p:ph type="ftr" sz="quarter" idx="11"/>
          </p:nvPr>
        </p:nvSpPr>
        <p:spPr/>
        <p:txBody>
          <a:bodyPr/>
          <a:lstStyle/>
          <a:p>
            <a:r>
              <a:rPr lang="en-US" dirty="0" smtClean="0"/>
              <a:t>Distribution Statement A: Approved for public release. Distribution is unlimited. Case Number: AFRL-2021-3218, 22 September 2021.</a:t>
            </a:r>
            <a:endParaRPr lang="en-US" dirty="0"/>
          </a:p>
        </p:txBody>
      </p:sp>
    </p:spTree>
    <p:extLst>
      <p:ext uri="{BB962C8B-B14F-4D97-AF65-F5344CB8AC3E}">
        <p14:creationId xmlns:p14="http://schemas.microsoft.com/office/powerpoint/2010/main" val="138464395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0" y="1323027"/>
            <a:ext cx="12192000" cy="1468800"/>
          </a:xfrm>
        </p:spPr>
        <p:txBody>
          <a:bodyPr anchor="b">
            <a:normAutofit/>
          </a:bodyPr>
          <a:lstStyle>
            <a:lvl1pPr algn="ctr">
              <a:defRPr sz="3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2" y="2791827"/>
            <a:ext cx="12192001" cy="860400"/>
          </a:xfrm>
        </p:spPr>
        <p:txBody>
          <a:bodyPr anchor="t">
            <a:normAutofit/>
          </a:bodyPr>
          <a:lstStyle>
            <a:lvl1pPr marL="0" indent="0" algn="ctr">
              <a:buNone/>
              <a:defRPr sz="2000" b="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Footer Placeholder 4"/>
          <p:cNvSpPr>
            <a:spLocks noGrp="1"/>
          </p:cNvSpPr>
          <p:nvPr>
            <p:ph type="ftr" sz="quarter" idx="11"/>
          </p:nvPr>
        </p:nvSpPr>
        <p:spPr/>
        <p:txBody>
          <a:bodyPr/>
          <a:lstStyle/>
          <a:p>
            <a:r>
              <a:rPr lang="en-US" dirty="0" smtClean="0"/>
              <a:t>Distribution Statement A: Approved for public release. Distribution is unlimited. Case Number: AFRL-2021-3218, 22 September 2021.</a:t>
            </a:r>
            <a:endParaRPr lang="en-US" dirty="0"/>
          </a:p>
        </p:txBody>
      </p:sp>
    </p:spTree>
    <p:extLst>
      <p:ext uri="{BB962C8B-B14F-4D97-AF65-F5344CB8AC3E}">
        <p14:creationId xmlns:p14="http://schemas.microsoft.com/office/powerpoint/2010/main" val="250171195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12191999" cy="2727325"/>
          </a:xfrm>
        </p:spPr>
        <p:txBody>
          <a:bodyPr vert="horz" lIns="91440" tIns="45720" rIns="91440" bIns="45720" rtlCol="0" anchor="ctr">
            <a:normAutofit/>
          </a:bodyPr>
          <a:lstStyle>
            <a:lvl1pPr>
              <a:defRPr lang="en-US" b="1"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01135" y="3505200"/>
            <a:ext cx="10018713" cy="838200"/>
          </a:xfrm>
        </p:spPr>
        <p:txBody>
          <a:bodyPr vert="horz" lIns="91440" tIns="45720" rIns="91440" bIns="45720" rtlCol="0" anchor="b">
            <a:normAutofit/>
          </a:bodyPr>
          <a:lstStyle>
            <a:lvl1pPr algn="ctr">
              <a:buNone/>
              <a:defRPr lang="en-US" sz="2800" b="1" cap="none" dirty="0">
                <a:ln w="3175" cmpd="sng">
                  <a:noFill/>
                </a:ln>
                <a:solidFill>
                  <a:schemeClr val="tx1"/>
                </a:solidFill>
                <a:effectLst/>
                <a:latin typeface="+mn-l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01134" y="4343400"/>
            <a:ext cx="10018713" cy="1447800"/>
          </a:xfrm>
        </p:spPr>
        <p:txBody>
          <a:bodyPr anchor="t">
            <a:normAutofit/>
          </a:bodyPr>
          <a:lstStyle>
            <a:lvl1pPr marL="0" indent="0" algn="ctr">
              <a:buNone/>
              <a:defRPr sz="1800" b="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Footer Placeholder 4"/>
          <p:cNvSpPr>
            <a:spLocks noGrp="1"/>
          </p:cNvSpPr>
          <p:nvPr>
            <p:ph type="ftr" sz="quarter" idx="11"/>
          </p:nvPr>
        </p:nvSpPr>
        <p:spPr/>
        <p:txBody>
          <a:bodyPr/>
          <a:lstStyle/>
          <a:p>
            <a:r>
              <a:rPr lang="en-US" dirty="0" smtClean="0"/>
              <a:t>Distribution Statement A: Approved for public release. Distribution is unlimited. Case Number: AFRL-2021-3218, 22 September 2021.</a:t>
            </a:r>
            <a:endParaRPr lang="en-US" dirty="0"/>
          </a:p>
        </p:txBody>
      </p:sp>
    </p:spTree>
    <p:extLst>
      <p:ext uri="{BB962C8B-B14F-4D97-AF65-F5344CB8AC3E}">
        <p14:creationId xmlns:p14="http://schemas.microsoft.com/office/powerpoint/2010/main" val="272982794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1086642" y="1854928"/>
            <a:ext cx="10018713" cy="4389117"/>
          </a:xfrm>
        </p:spPr>
        <p:txBody>
          <a:bodyPr vert="eaVert" anchor="t"/>
          <a:lstStyle>
            <a:lvl1pPr>
              <a:defRPr b="0">
                <a:latin typeface="+mn-lt"/>
              </a:defRPr>
            </a:lvl1pPr>
            <a:lvl2pPr>
              <a:defRPr b="0">
                <a:latin typeface="+mn-lt"/>
              </a:defRPr>
            </a:lvl2pPr>
            <a:lvl3pPr>
              <a:defRPr b="0">
                <a:latin typeface="+mn-lt"/>
              </a:defRPr>
            </a:lvl3pPr>
            <a:lvl4pPr>
              <a:defRPr b="0">
                <a:latin typeface="+mn-lt"/>
              </a:defRPr>
            </a:lvl4pPr>
            <a:lvl5pPr>
              <a:defRPr b="0">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dirty="0" smtClean="0"/>
              <a:t>Distribution Statement A: Approved for public release. Distribution is unlimited. Case Number: AFRL-2021-3218, 22 September 2021.</a:t>
            </a:r>
            <a:endParaRPr lang="en-US" dirty="0"/>
          </a:p>
        </p:txBody>
      </p:sp>
    </p:spTree>
    <p:extLst>
      <p:ext uri="{BB962C8B-B14F-4D97-AF65-F5344CB8AC3E}">
        <p14:creationId xmlns:p14="http://schemas.microsoft.com/office/powerpoint/2010/main" val="111873576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938348"/>
            <a:ext cx="1770369" cy="540149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938348"/>
            <a:ext cx="8019742" cy="5401491"/>
          </a:xfrm>
        </p:spPr>
        <p:txBody>
          <a:bodyPr vert="eaVert" anchor="t"/>
          <a:lstStyle>
            <a:lvl1pPr>
              <a:defRPr b="0">
                <a:latin typeface="+mn-lt"/>
              </a:defRPr>
            </a:lvl1pPr>
            <a:lvl2pPr>
              <a:defRPr b="0">
                <a:latin typeface="+mn-lt"/>
              </a:defRPr>
            </a:lvl2pPr>
            <a:lvl3pPr>
              <a:defRPr b="0">
                <a:latin typeface="+mn-lt"/>
              </a:defRPr>
            </a:lvl3pPr>
            <a:lvl4pPr>
              <a:defRPr b="0">
                <a:latin typeface="+mn-lt"/>
              </a:defRPr>
            </a:lvl4pPr>
            <a:lvl5pPr>
              <a:defRPr b="0">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dirty="0" smtClean="0"/>
              <a:t>Distribution Statement A: Approved for public release. Distribution is unlimited. Case Number: AFRL-2021-3218, 22 September 2021.</a:t>
            </a:r>
            <a:endParaRPr lang="en-US" dirty="0"/>
          </a:p>
        </p:txBody>
      </p:sp>
    </p:spTree>
    <p:extLst>
      <p:ext uri="{BB962C8B-B14F-4D97-AF65-F5344CB8AC3E}">
        <p14:creationId xmlns:p14="http://schemas.microsoft.com/office/powerpoint/2010/main" val="234167976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SBIR/STTR: Fonts">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Distribution Statement A: Approved for public release. Distribution is unlimited. Case Number: AFRL-2021-3218, 22 September 2021.</a:t>
            </a:r>
            <a:endParaRPr lang="en-US" dirty="0"/>
          </a:p>
        </p:txBody>
      </p:sp>
      <p:sp>
        <p:nvSpPr>
          <p:cNvPr id="4" name="Title 2"/>
          <p:cNvSpPr txBox="1">
            <a:spLocks/>
          </p:cNvSpPr>
          <p:nvPr userDrawn="1"/>
        </p:nvSpPr>
        <p:spPr>
          <a:xfrm>
            <a:off x="3345103" y="1811652"/>
            <a:ext cx="3058789" cy="485522"/>
          </a:xfrm>
          <a:prstGeom prst="rect">
            <a:avLst/>
          </a:prstGeom>
        </p:spPr>
        <p:txBody>
          <a:bodyPr>
            <a:norm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400" b="0" dirty="0" smtClean="0">
                <a:solidFill>
                  <a:srgbClr val="B88E21"/>
                </a:solidFill>
              </a:rPr>
              <a:t>Fonts for PowerPoint</a:t>
            </a:r>
            <a:endParaRPr lang="en-US" sz="2400" b="0" dirty="0">
              <a:solidFill>
                <a:srgbClr val="B88E21"/>
              </a:solidFill>
              <a:latin typeface="+mn-lt"/>
            </a:endParaRPr>
          </a:p>
        </p:txBody>
      </p:sp>
      <p:sp>
        <p:nvSpPr>
          <p:cNvPr id="5" name="Title 2"/>
          <p:cNvSpPr txBox="1">
            <a:spLocks/>
          </p:cNvSpPr>
          <p:nvPr userDrawn="1"/>
        </p:nvSpPr>
        <p:spPr>
          <a:xfrm>
            <a:off x="3345103" y="2433382"/>
            <a:ext cx="5922579" cy="1313231"/>
          </a:xfrm>
          <a:prstGeom prst="rect">
            <a:avLst/>
          </a:prstGeom>
        </p:spPr>
        <p:txBody>
          <a:bodyPr>
            <a:norm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600" dirty="0" smtClean="0">
                <a:solidFill>
                  <a:srgbClr val="595959"/>
                </a:solidFill>
              </a:rPr>
              <a:t>HEADINGS</a:t>
            </a:r>
          </a:p>
          <a:p>
            <a:pPr algn="l"/>
            <a:r>
              <a:rPr lang="en-US" sz="2400" dirty="0" smtClean="0">
                <a:solidFill>
                  <a:srgbClr val="595959"/>
                </a:solidFill>
              </a:rPr>
              <a:t>Franklin Gothic Medium (with Bold applied)</a:t>
            </a:r>
          </a:p>
          <a:p>
            <a:pPr algn="l"/>
            <a:r>
              <a:rPr lang="en-US" sz="2400" b="0" dirty="0">
                <a:solidFill>
                  <a:srgbClr val="595959"/>
                </a:solidFill>
              </a:rPr>
              <a:t>Franklin Gothic Medium</a:t>
            </a:r>
          </a:p>
          <a:p>
            <a:pPr algn="l"/>
            <a:endParaRPr lang="en-US" sz="2400" dirty="0" smtClean="0">
              <a:solidFill>
                <a:srgbClr val="595959"/>
              </a:solidFill>
            </a:endParaRPr>
          </a:p>
        </p:txBody>
      </p:sp>
      <p:sp>
        <p:nvSpPr>
          <p:cNvPr id="6" name="Title 2"/>
          <p:cNvSpPr txBox="1">
            <a:spLocks/>
          </p:cNvSpPr>
          <p:nvPr userDrawn="1"/>
        </p:nvSpPr>
        <p:spPr>
          <a:xfrm>
            <a:off x="3345103" y="3882821"/>
            <a:ext cx="5922579" cy="1313231"/>
          </a:xfrm>
          <a:prstGeom prst="rect">
            <a:avLst/>
          </a:prstGeom>
        </p:spPr>
        <p:txBody>
          <a:bodyPr>
            <a:norm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600" dirty="0" smtClean="0">
                <a:solidFill>
                  <a:srgbClr val="595959"/>
                </a:solidFill>
                <a:latin typeface="+mn-lt"/>
              </a:rPr>
              <a:t>BODY COPY</a:t>
            </a:r>
          </a:p>
          <a:p>
            <a:pPr algn="l"/>
            <a:r>
              <a:rPr lang="en-US" sz="2400" dirty="0" smtClean="0">
                <a:solidFill>
                  <a:srgbClr val="595959"/>
                </a:solidFill>
                <a:latin typeface="+mn-lt"/>
              </a:rPr>
              <a:t>Franklin Gothic Book (with Bold applied)</a:t>
            </a:r>
          </a:p>
          <a:p>
            <a:pPr algn="l"/>
            <a:r>
              <a:rPr lang="en-US" sz="2400" b="0" dirty="0">
                <a:solidFill>
                  <a:srgbClr val="595959"/>
                </a:solidFill>
                <a:latin typeface="+mn-lt"/>
              </a:rPr>
              <a:t>Franklin Gothic </a:t>
            </a:r>
            <a:r>
              <a:rPr lang="en-US" sz="2400" b="0" dirty="0" smtClean="0">
                <a:solidFill>
                  <a:srgbClr val="595959"/>
                </a:solidFill>
                <a:latin typeface="+mn-lt"/>
              </a:rPr>
              <a:t>Book</a:t>
            </a:r>
            <a:endParaRPr lang="en-US" sz="2400" b="0" dirty="0">
              <a:solidFill>
                <a:srgbClr val="595959"/>
              </a:solidFill>
              <a:latin typeface="+mn-lt"/>
            </a:endParaRPr>
          </a:p>
          <a:p>
            <a:pPr algn="l"/>
            <a:endParaRPr lang="en-US" sz="2400" dirty="0" smtClean="0">
              <a:solidFill>
                <a:srgbClr val="595959"/>
              </a:solidFill>
              <a:latin typeface="+mn-lt"/>
            </a:endParaRPr>
          </a:p>
        </p:txBody>
      </p:sp>
    </p:spTree>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SBIR/STTR: Color Palette">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Distribution Statement A: Approved for public release. Distribution is unlimited. Case Number: AFRL-2021-3218, 22 September 2021.</a:t>
            </a:r>
            <a:endParaRPr lang="en-US" dirty="0"/>
          </a:p>
        </p:txBody>
      </p:sp>
      <p:sp>
        <p:nvSpPr>
          <p:cNvPr id="7" name="Title 2"/>
          <p:cNvSpPr txBox="1">
            <a:spLocks/>
          </p:cNvSpPr>
          <p:nvPr userDrawn="1"/>
        </p:nvSpPr>
        <p:spPr>
          <a:xfrm>
            <a:off x="915191" y="1639652"/>
            <a:ext cx="4279568" cy="770810"/>
          </a:xfrm>
          <a:prstGeom prst="rect">
            <a:avLst/>
          </a:prstGeom>
        </p:spPr>
        <p:txBody>
          <a:bodyPr>
            <a:norm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600" dirty="0" smtClean="0">
                <a:solidFill>
                  <a:srgbClr val="595959"/>
                </a:solidFill>
              </a:rPr>
              <a:t>Primary Color Palette</a:t>
            </a:r>
          </a:p>
          <a:p>
            <a:pPr algn="l"/>
            <a:r>
              <a:rPr lang="en-US" sz="1200" b="0" dirty="0" smtClean="0">
                <a:solidFill>
                  <a:srgbClr val="939598"/>
                </a:solidFill>
                <a:latin typeface="+mn-lt"/>
              </a:rPr>
              <a:t>Used primarily for top level branding and design elements such as headers, footers, titles/headlines, and </a:t>
            </a:r>
            <a:r>
              <a:rPr lang="en-US" sz="1200" b="0" dirty="0">
                <a:solidFill>
                  <a:srgbClr val="939598"/>
                </a:solidFill>
                <a:latin typeface="+mn-lt"/>
              </a:rPr>
              <a:t>introductions</a:t>
            </a:r>
          </a:p>
        </p:txBody>
      </p:sp>
      <p:sp>
        <p:nvSpPr>
          <p:cNvPr id="8" name="Title 2"/>
          <p:cNvSpPr txBox="1">
            <a:spLocks/>
          </p:cNvSpPr>
          <p:nvPr userDrawn="1"/>
        </p:nvSpPr>
        <p:spPr>
          <a:xfrm>
            <a:off x="915191" y="2725439"/>
            <a:ext cx="4279568" cy="770810"/>
          </a:xfrm>
          <a:prstGeom prst="rect">
            <a:avLst/>
          </a:prstGeom>
        </p:spPr>
        <p:txBody>
          <a:bodyPr>
            <a:norm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600" dirty="0" smtClean="0">
                <a:solidFill>
                  <a:srgbClr val="595959"/>
                </a:solidFill>
              </a:rPr>
              <a:t>Secondary Color Palette</a:t>
            </a:r>
          </a:p>
          <a:p>
            <a:pPr algn="l"/>
            <a:r>
              <a:rPr lang="en-US" sz="1200" b="0" dirty="0" smtClean="0">
                <a:solidFill>
                  <a:srgbClr val="939598"/>
                </a:solidFill>
                <a:latin typeface="+mn-lt"/>
              </a:rPr>
              <a:t>Used for infographics, charts, illustrations, icons, </a:t>
            </a:r>
            <a:r>
              <a:rPr lang="en-US" sz="1200" b="0" dirty="0" err="1" smtClean="0">
                <a:solidFill>
                  <a:srgbClr val="939598"/>
                </a:solidFill>
                <a:latin typeface="+mn-lt"/>
              </a:rPr>
              <a:t>etc</a:t>
            </a:r>
            <a:endParaRPr lang="en-US" sz="1200" b="0" dirty="0">
              <a:solidFill>
                <a:srgbClr val="939598"/>
              </a:solidFill>
              <a:latin typeface="+mn-lt"/>
            </a:endParaRPr>
          </a:p>
        </p:txBody>
      </p:sp>
      <p:sp>
        <p:nvSpPr>
          <p:cNvPr id="9" name="Title 2"/>
          <p:cNvSpPr txBox="1">
            <a:spLocks/>
          </p:cNvSpPr>
          <p:nvPr userDrawn="1"/>
        </p:nvSpPr>
        <p:spPr>
          <a:xfrm>
            <a:off x="915191" y="4513067"/>
            <a:ext cx="4279568" cy="770810"/>
          </a:xfrm>
          <a:prstGeom prst="rect">
            <a:avLst/>
          </a:prstGeom>
        </p:spPr>
        <p:txBody>
          <a:bodyPr>
            <a:norm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600" smtClean="0">
                <a:solidFill>
                  <a:srgbClr val="595959"/>
                </a:solidFill>
              </a:rPr>
              <a:t>Greys &amp; Tints Color Palette</a:t>
            </a:r>
          </a:p>
          <a:p>
            <a:pPr algn="l"/>
            <a:r>
              <a:rPr lang="en-US" sz="1200" b="0" smtClean="0">
                <a:solidFill>
                  <a:srgbClr val="939598"/>
                </a:solidFill>
                <a:latin typeface="+mn-lt"/>
              </a:rPr>
              <a:t>Used in complex charts and call out boxes. Can be screened back even more if a lighter tone is needed.</a:t>
            </a:r>
            <a:endParaRPr lang="en-US" sz="1200" b="0">
              <a:solidFill>
                <a:srgbClr val="939598"/>
              </a:solidFill>
              <a:latin typeface="+mn-lt"/>
            </a:endParaRPr>
          </a:p>
        </p:txBody>
      </p:sp>
      <p:sp>
        <p:nvSpPr>
          <p:cNvPr id="10" name="Title 2"/>
          <p:cNvSpPr txBox="1">
            <a:spLocks/>
          </p:cNvSpPr>
          <p:nvPr userDrawn="1"/>
        </p:nvSpPr>
        <p:spPr>
          <a:xfrm>
            <a:off x="915191" y="1086105"/>
            <a:ext cx="3058789" cy="485522"/>
          </a:xfrm>
          <a:prstGeom prst="rect">
            <a:avLst/>
          </a:prstGeom>
        </p:spPr>
        <p:txBody>
          <a:bodyPr>
            <a:norm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400" b="0" smtClean="0">
                <a:solidFill>
                  <a:srgbClr val="B88E21"/>
                </a:solidFill>
              </a:rPr>
              <a:t>Color Palette</a:t>
            </a:r>
            <a:endParaRPr lang="en-US" sz="2400" b="0">
              <a:solidFill>
                <a:srgbClr val="B88E21"/>
              </a:solidFill>
              <a:latin typeface="+mn-lt"/>
            </a:endParaRPr>
          </a:p>
        </p:txBody>
      </p:sp>
      <p:cxnSp>
        <p:nvCxnSpPr>
          <p:cNvPr id="11" name="Straight Connector 10"/>
          <p:cNvCxnSpPr/>
          <p:nvPr userDrawn="1"/>
        </p:nvCxnSpPr>
        <p:spPr>
          <a:xfrm>
            <a:off x="1027688" y="2542901"/>
            <a:ext cx="9651898" cy="0"/>
          </a:xfrm>
          <a:prstGeom prst="line">
            <a:avLst/>
          </a:prstGeom>
          <a:ln w="12700">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1027688" y="4338198"/>
            <a:ext cx="9651898" cy="0"/>
          </a:xfrm>
          <a:prstGeom prst="line">
            <a:avLst/>
          </a:prstGeom>
          <a:ln w="12700">
            <a:solidFill>
              <a:srgbClr val="BFBFBF"/>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6634551" y="1735603"/>
            <a:ext cx="825190" cy="52874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5560553" y="1735603"/>
            <a:ext cx="825190" cy="52874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7708549" y="1735603"/>
            <a:ext cx="825190" cy="528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6634551" y="2821455"/>
            <a:ext cx="825190" cy="528744"/>
          </a:xfrm>
          <a:prstGeom prst="rect">
            <a:avLst/>
          </a:prstGeom>
          <a:solidFill>
            <a:srgbClr val="0094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5560553" y="2821455"/>
            <a:ext cx="825190" cy="528744"/>
          </a:xfrm>
          <a:prstGeom prst="rect">
            <a:avLst/>
          </a:prstGeom>
          <a:solidFill>
            <a:srgbClr val="00A1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7708549" y="2821455"/>
            <a:ext cx="825190" cy="528744"/>
          </a:xfrm>
          <a:prstGeom prst="rect">
            <a:avLst/>
          </a:prstGeom>
          <a:solidFill>
            <a:srgbClr val="009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8782548" y="2821455"/>
            <a:ext cx="825190" cy="528744"/>
          </a:xfrm>
          <a:prstGeom prst="rect">
            <a:avLst/>
          </a:prstGeom>
          <a:solidFill>
            <a:srgbClr val="53A4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9856547" y="2821455"/>
            <a:ext cx="825190" cy="528744"/>
          </a:xfrm>
          <a:prstGeom prst="rect">
            <a:avLst/>
          </a:prstGeom>
          <a:solidFill>
            <a:srgbClr val="8FB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6634551" y="3530900"/>
            <a:ext cx="825190" cy="528744"/>
          </a:xfrm>
          <a:prstGeom prst="rect">
            <a:avLst/>
          </a:prstGeom>
          <a:solidFill>
            <a:srgbClr val="F0C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5560553" y="3530900"/>
            <a:ext cx="825190" cy="528744"/>
          </a:xfrm>
          <a:prstGeom prst="rect">
            <a:avLst/>
          </a:prstGeom>
          <a:solidFill>
            <a:srgbClr val="CD9E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7708549" y="3530900"/>
            <a:ext cx="825190" cy="528744"/>
          </a:xfrm>
          <a:prstGeom prst="rect">
            <a:avLst/>
          </a:prstGeom>
          <a:solidFill>
            <a:srgbClr val="DF7F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8782548" y="3530900"/>
            <a:ext cx="825190" cy="528744"/>
          </a:xfrm>
          <a:prstGeom prst="rect">
            <a:avLst/>
          </a:prstGeom>
          <a:solidFill>
            <a:srgbClr val="C63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9856547" y="3530900"/>
            <a:ext cx="825190" cy="528744"/>
          </a:xfrm>
          <a:prstGeom prst="rect">
            <a:avLst/>
          </a:prstGeom>
          <a:solidFill>
            <a:srgbClr val="905D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6634551" y="4616752"/>
            <a:ext cx="825190" cy="528744"/>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5560553" y="4616752"/>
            <a:ext cx="825190" cy="528744"/>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7708549" y="4616752"/>
            <a:ext cx="825190" cy="528744"/>
          </a:xfrm>
          <a:prstGeom prst="rect">
            <a:avLst/>
          </a:prstGeom>
          <a:solidFill>
            <a:srgbClr val="939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8782548" y="4616752"/>
            <a:ext cx="825190" cy="528744"/>
          </a:xfrm>
          <a:prstGeom prst="rect">
            <a:avLst/>
          </a:prstGeom>
          <a:solidFill>
            <a:srgbClr val="6D6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9856547" y="4616752"/>
            <a:ext cx="825190" cy="528744"/>
          </a:xfrm>
          <a:prstGeom prst="rect">
            <a:avLst/>
          </a:prstGeom>
          <a:solidFill>
            <a:srgbClr val="5C5D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6634551" y="5326197"/>
            <a:ext cx="825190" cy="528744"/>
          </a:xfrm>
          <a:prstGeom prst="rect">
            <a:avLst/>
          </a:prstGeom>
          <a:solidFill>
            <a:srgbClr val="B9E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5560553" y="5326197"/>
            <a:ext cx="825190" cy="528744"/>
          </a:xfrm>
          <a:prstGeom prst="rect">
            <a:avLst/>
          </a:prstGeom>
          <a:solidFill>
            <a:srgbClr val="E1F4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itle 2"/>
          <p:cNvSpPr txBox="1">
            <a:spLocks/>
          </p:cNvSpPr>
          <p:nvPr userDrawn="1"/>
        </p:nvSpPr>
        <p:spPr>
          <a:xfrm>
            <a:off x="6162675" y="2018126"/>
            <a:ext cx="223068" cy="246221"/>
          </a:xfrm>
          <a:prstGeom prst="rect">
            <a:avLst/>
          </a:prstGeom>
        </p:spPr>
        <p:txBody>
          <a:bodyPr wrap="square" lIns="0" tIns="0" rIns="0" bIns="0">
            <a:sp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600" smtClean="0">
                <a:solidFill>
                  <a:schemeClr val="bg1"/>
                </a:solidFill>
              </a:rPr>
              <a:t>T</a:t>
            </a:r>
            <a:endParaRPr lang="en-US" sz="1200" b="0">
              <a:solidFill>
                <a:schemeClr val="bg1"/>
              </a:solidFill>
              <a:latin typeface="+mn-lt"/>
            </a:endParaRPr>
          </a:p>
        </p:txBody>
      </p:sp>
      <p:sp>
        <p:nvSpPr>
          <p:cNvPr id="34" name="Title 2"/>
          <p:cNvSpPr txBox="1">
            <a:spLocks/>
          </p:cNvSpPr>
          <p:nvPr userDrawn="1"/>
        </p:nvSpPr>
        <p:spPr>
          <a:xfrm>
            <a:off x="7235825" y="2018126"/>
            <a:ext cx="223068" cy="246221"/>
          </a:xfrm>
          <a:prstGeom prst="rect">
            <a:avLst/>
          </a:prstGeom>
        </p:spPr>
        <p:txBody>
          <a:bodyPr wrap="square" lIns="0" tIns="0" rIns="0" bIns="0">
            <a:sp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600" smtClean="0">
                <a:solidFill>
                  <a:schemeClr val="bg1"/>
                </a:solidFill>
              </a:rPr>
              <a:t>T</a:t>
            </a:r>
            <a:endParaRPr lang="en-US" sz="1200" b="0">
              <a:solidFill>
                <a:schemeClr val="bg1"/>
              </a:solidFill>
              <a:latin typeface="+mn-lt"/>
            </a:endParaRPr>
          </a:p>
        </p:txBody>
      </p:sp>
      <p:sp>
        <p:nvSpPr>
          <p:cNvPr id="35" name="Title 2"/>
          <p:cNvSpPr txBox="1">
            <a:spLocks/>
          </p:cNvSpPr>
          <p:nvPr userDrawn="1"/>
        </p:nvSpPr>
        <p:spPr>
          <a:xfrm>
            <a:off x="8305800" y="2018126"/>
            <a:ext cx="223068" cy="246221"/>
          </a:xfrm>
          <a:prstGeom prst="rect">
            <a:avLst/>
          </a:prstGeom>
        </p:spPr>
        <p:txBody>
          <a:bodyPr wrap="square" lIns="0" tIns="0" rIns="0" bIns="0">
            <a:sp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600" smtClean="0">
                <a:solidFill>
                  <a:schemeClr val="bg1"/>
                </a:solidFill>
              </a:rPr>
              <a:t>T</a:t>
            </a:r>
            <a:endParaRPr lang="en-US" sz="1200" b="0">
              <a:solidFill>
                <a:schemeClr val="bg1"/>
              </a:solidFill>
              <a:latin typeface="+mn-lt"/>
            </a:endParaRPr>
          </a:p>
        </p:txBody>
      </p:sp>
      <p:sp>
        <p:nvSpPr>
          <p:cNvPr id="36" name="Title 2"/>
          <p:cNvSpPr txBox="1">
            <a:spLocks/>
          </p:cNvSpPr>
          <p:nvPr userDrawn="1"/>
        </p:nvSpPr>
        <p:spPr>
          <a:xfrm>
            <a:off x="7235825" y="3100801"/>
            <a:ext cx="223068" cy="246221"/>
          </a:xfrm>
          <a:prstGeom prst="rect">
            <a:avLst/>
          </a:prstGeom>
        </p:spPr>
        <p:txBody>
          <a:bodyPr wrap="square" lIns="0" tIns="0" rIns="0" bIns="0">
            <a:sp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600" smtClean="0">
                <a:solidFill>
                  <a:schemeClr val="bg1"/>
                </a:solidFill>
              </a:rPr>
              <a:t>T</a:t>
            </a:r>
            <a:endParaRPr lang="en-US" sz="1200" b="0">
              <a:solidFill>
                <a:schemeClr val="bg1"/>
              </a:solidFill>
              <a:latin typeface="+mn-lt"/>
            </a:endParaRPr>
          </a:p>
        </p:txBody>
      </p:sp>
      <p:sp>
        <p:nvSpPr>
          <p:cNvPr id="37" name="Title 2"/>
          <p:cNvSpPr txBox="1">
            <a:spLocks/>
          </p:cNvSpPr>
          <p:nvPr userDrawn="1"/>
        </p:nvSpPr>
        <p:spPr>
          <a:xfrm>
            <a:off x="10458450" y="3100801"/>
            <a:ext cx="223068" cy="246221"/>
          </a:xfrm>
          <a:prstGeom prst="rect">
            <a:avLst/>
          </a:prstGeom>
        </p:spPr>
        <p:txBody>
          <a:bodyPr wrap="square" lIns="0" tIns="0" rIns="0" bIns="0">
            <a:sp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600" smtClean="0">
                <a:solidFill>
                  <a:schemeClr val="bg1"/>
                </a:solidFill>
              </a:rPr>
              <a:t>T</a:t>
            </a:r>
            <a:endParaRPr lang="en-US" sz="1200" b="0">
              <a:solidFill>
                <a:schemeClr val="bg1"/>
              </a:solidFill>
              <a:latin typeface="+mn-lt"/>
            </a:endParaRPr>
          </a:p>
        </p:txBody>
      </p:sp>
      <p:sp>
        <p:nvSpPr>
          <p:cNvPr id="38" name="Title 2"/>
          <p:cNvSpPr txBox="1">
            <a:spLocks/>
          </p:cNvSpPr>
          <p:nvPr userDrawn="1"/>
        </p:nvSpPr>
        <p:spPr>
          <a:xfrm>
            <a:off x="7235825" y="3812001"/>
            <a:ext cx="223068" cy="246221"/>
          </a:xfrm>
          <a:prstGeom prst="rect">
            <a:avLst/>
          </a:prstGeom>
        </p:spPr>
        <p:txBody>
          <a:bodyPr wrap="square" lIns="0" tIns="0" rIns="0" bIns="0">
            <a:sp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600" smtClean="0">
                <a:solidFill>
                  <a:schemeClr val="bg1"/>
                </a:solidFill>
              </a:rPr>
              <a:t>T</a:t>
            </a:r>
            <a:endParaRPr lang="en-US" sz="1200" b="0">
              <a:solidFill>
                <a:schemeClr val="bg1"/>
              </a:solidFill>
              <a:latin typeface="+mn-lt"/>
            </a:endParaRPr>
          </a:p>
        </p:txBody>
      </p:sp>
      <p:sp>
        <p:nvSpPr>
          <p:cNvPr id="39" name="Title 2"/>
          <p:cNvSpPr txBox="1">
            <a:spLocks/>
          </p:cNvSpPr>
          <p:nvPr userDrawn="1"/>
        </p:nvSpPr>
        <p:spPr>
          <a:xfrm>
            <a:off x="8308975" y="3812001"/>
            <a:ext cx="223068" cy="246221"/>
          </a:xfrm>
          <a:prstGeom prst="rect">
            <a:avLst/>
          </a:prstGeom>
        </p:spPr>
        <p:txBody>
          <a:bodyPr wrap="square" lIns="0" tIns="0" rIns="0" bIns="0">
            <a:sp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600" smtClean="0">
                <a:solidFill>
                  <a:schemeClr val="bg1"/>
                </a:solidFill>
              </a:rPr>
              <a:t>T</a:t>
            </a:r>
            <a:endParaRPr lang="en-US" sz="1200" b="0">
              <a:solidFill>
                <a:schemeClr val="bg1"/>
              </a:solidFill>
              <a:latin typeface="+mn-lt"/>
            </a:endParaRPr>
          </a:p>
        </p:txBody>
      </p:sp>
      <p:sp>
        <p:nvSpPr>
          <p:cNvPr id="40" name="Title 2"/>
          <p:cNvSpPr txBox="1">
            <a:spLocks/>
          </p:cNvSpPr>
          <p:nvPr userDrawn="1"/>
        </p:nvSpPr>
        <p:spPr>
          <a:xfrm>
            <a:off x="9375775" y="3812001"/>
            <a:ext cx="223068" cy="246221"/>
          </a:xfrm>
          <a:prstGeom prst="rect">
            <a:avLst/>
          </a:prstGeom>
        </p:spPr>
        <p:txBody>
          <a:bodyPr wrap="square" lIns="0" tIns="0" rIns="0" bIns="0">
            <a:sp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600" smtClean="0">
                <a:solidFill>
                  <a:schemeClr val="bg1"/>
                </a:solidFill>
              </a:rPr>
              <a:t>T</a:t>
            </a:r>
            <a:endParaRPr lang="en-US" sz="1200" b="0">
              <a:solidFill>
                <a:schemeClr val="bg1"/>
              </a:solidFill>
              <a:latin typeface="+mn-lt"/>
            </a:endParaRPr>
          </a:p>
        </p:txBody>
      </p:sp>
    </p:spTree>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SBIR/STTR: Icons 1">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Distribution Statement A: Approved for public release. Distribution is unlimited. Case Number: AFRL-2021-3218, 22 September 2021.</a:t>
            </a:r>
            <a:endParaRPr lang="en-US" dirty="0"/>
          </a:p>
        </p:txBody>
      </p:sp>
      <p:pic>
        <p:nvPicPr>
          <p:cNvPr id="41" name="Picture 40"/>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849141" y="4543112"/>
            <a:ext cx="715266" cy="715266"/>
          </a:xfrm>
          <a:prstGeom prst="rect">
            <a:avLst/>
          </a:prstGeom>
        </p:spPr>
      </p:pic>
      <p:pic>
        <p:nvPicPr>
          <p:cNvPr id="42" name="Picture 41"/>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3109587" y="2000857"/>
            <a:ext cx="715266" cy="715266"/>
          </a:xfrm>
          <a:prstGeom prst="rect">
            <a:avLst/>
          </a:prstGeom>
        </p:spPr>
      </p:pic>
      <p:pic>
        <p:nvPicPr>
          <p:cNvPr id="43" name="Picture 42"/>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6849140" y="2509308"/>
            <a:ext cx="715266" cy="715266"/>
          </a:xfrm>
          <a:prstGeom prst="rect">
            <a:avLst/>
          </a:prstGeom>
        </p:spPr>
      </p:pic>
      <p:pic>
        <p:nvPicPr>
          <p:cNvPr id="44" name="Picture 43"/>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3109586" y="5051562"/>
            <a:ext cx="715266" cy="715266"/>
          </a:xfrm>
          <a:prstGeom prst="rect">
            <a:avLst/>
          </a:prstGeom>
        </p:spPr>
      </p:pic>
      <p:pic>
        <p:nvPicPr>
          <p:cNvPr id="45" name="Picture 44"/>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3109586" y="4034661"/>
            <a:ext cx="715266" cy="715266"/>
          </a:xfrm>
          <a:prstGeom prst="rect">
            <a:avLst/>
          </a:prstGeom>
        </p:spPr>
      </p:pic>
      <p:pic>
        <p:nvPicPr>
          <p:cNvPr id="46" name="Picture 45"/>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3109586" y="3017759"/>
            <a:ext cx="715266" cy="715266"/>
          </a:xfrm>
          <a:prstGeom prst="rect">
            <a:avLst/>
          </a:prstGeom>
        </p:spPr>
      </p:pic>
      <p:pic>
        <p:nvPicPr>
          <p:cNvPr id="47" name="Picture 46"/>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6849139" y="3526210"/>
            <a:ext cx="715266" cy="715266"/>
          </a:xfrm>
          <a:prstGeom prst="rect">
            <a:avLst/>
          </a:prstGeom>
        </p:spPr>
      </p:pic>
      <p:sp>
        <p:nvSpPr>
          <p:cNvPr id="48" name="Title 2"/>
          <p:cNvSpPr txBox="1">
            <a:spLocks/>
          </p:cNvSpPr>
          <p:nvPr userDrawn="1"/>
        </p:nvSpPr>
        <p:spPr>
          <a:xfrm>
            <a:off x="3865609" y="2159864"/>
            <a:ext cx="2234481" cy="349444"/>
          </a:xfrm>
          <a:prstGeom prst="rect">
            <a:avLst/>
          </a:prstGeom>
        </p:spPr>
        <p:txBody>
          <a:bodyPr>
            <a:norm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500" b="0" smtClean="0">
                <a:solidFill>
                  <a:srgbClr val="939598"/>
                </a:solidFill>
                <a:latin typeface="+mn-lt"/>
              </a:rPr>
              <a:t>Experiment / Innovation</a:t>
            </a:r>
            <a:endParaRPr lang="en-US" sz="1500" b="0">
              <a:solidFill>
                <a:srgbClr val="939598"/>
              </a:solidFill>
              <a:latin typeface="+mn-lt"/>
            </a:endParaRPr>
          </a:p>
        </p:txBody>
      </p:sp>
      <p:sp>
        <p:nvSpPr>
          <p:cNvPr id="49" name="Title 2"/>
          <p:cNvSpPr txBox="1">
            <a:spLocks/>
          </p:cNvSpPr>
          <p:nvPr userDrawn="1"/>
        </p:nvSpPr>
        <p:spPr>
          <a:xfrm>
            <a:off x="1" y="1153414"/>
            <a:ext cx="12192000" cy="485522"/>
          </a:xfrm>
          <a:prstGeom prst="rect">
            <a:avLst/>
          </a:prstGeom>
        </p:spPr>
        <p:txBody>
          <a:bodyPr>
            <a:norm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0" smtClean="0">
                <a:solidFill>
                  <a:srgbClr val="B88E21"/>
                </a:solidFill>
              </a:rPr>
              <a:t>Icons - Assorted</a:t>
            </a:r>
            <a:endParaRPr lang="en-US" sz="2400" b="0">
              <a:solidFill>
                <a:srgbClr val="B88E21"/>
              </a:solidFill>
              <a:latin typeface="+mn-lt"/>
            </a:endParaRPr>
          </a:p>
        </p:txBody>
      </p:sp>
      <p:sp>
        <p:nvSpPr>
          <p:cNvPr id="50" name="Title 2"/>
          <p:cNvSpPr txBox="1">
            <a:spLocks/>
          </p:cNvSpPr>
          <p:nvPr userDrawn="1"/>
        </p:nvSpPr>
        <p:spPr>
          <a:xfrm>
            <a:off x="3865609" y="3200670"/>
            <a:ext cx="2412452" cy="349444"/>
          </a:xfrm>
          <a:prstGeom prst="rect">
            <a:avLst/>
          </a:prstGeom>
        </p:spPr>
        <p:txBody>
          <a:bodyPr>
            <a:no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500" b="0" smtClean="0">
                <a:solidFill>
                  <a:srgbClr val="939598"/>
                </a:solidFill>
                <a:latin typeface="+mn-lt"/>
              </a:rPr>
              <a:t>Organizations / Business</a:t>
            </a:r>
            <a:endParaRPr lang="en-US" sz="1500" b="0">
              <a:solidFill>
                <a:srgbClr val="939598"/>
              </a:solidFill>
              <a:latin typeface="+mn-lt"/>
            </a:endParaRPr>
          </a:p>
        </p:txBody>
      </p:sp>
      <p:sp>
        <p:nvSpPr>
          <p:cNvPr id="51" name="Title 2"/>
          <p:cNvSpPr txBox="1">
            <a:spLocks/>
          </p:cNvSpPr>
          <p:nvPr userDrawn="1"/>
        </p:nvSpPr>
        <p:spPr>
          <a:xfrm>
            <a:off x="3865609" y="4217572"/>
            <a:ext cx="2522916" cy="349444"/>
          </a:xfrm>
          <a:prstGeom prst="rect">
            <a:avLst/>
          </a:prstGeom>
        </p:spPr>
        <p:txBody>
          <a:bodyPr>
            <a:norm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500" b="0" smtClean="0">
                <a:solidFill>
                  <a:srgbClr val="939598"/>
                </a:solidFill>
                <a:latin typeface="+mn-lt"/>
              </a:rPr>
              <a:t>Communication / Teamwork</a:t>
            </a:r>
            <a:endParaRPr lang="en-US" sz="1500" b="0">
              <a:solidFill>
                <a:srgbClr val="939598"/>
              </a:solidFill>
              <a:latin typeface="+mn-lt"/>
            </a:endParaRPr>
          </a:p>
        </p:txBody>
      </p:sp>
      <p:sp>
        <p:nvSpPr>
          <p:cNvPr id="52" name="Title 2"/>
          <p:cNvSpPr txBox="1">
            <a:spLocks/>
          </p:cNvSpPr>
          <p:nvPr userDrawn="1"/>
        </p:nvSpPr>
        <p:spPr>
          <a:xfrm>
            <a:off x="3865609" y="5234473"/>
            <a:ext cx="2234481" cy="349444"/>
          </a:xfrm>
          <a:prstGeom prst="rect">
            <a:avLst/>
          </a:prstGeom>
        </p:spPr>
        <p:txBody>
          <a:bodyPr>
            <a:norm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500" b="0" smtClean="0">
                <a:solidFill>
                  <a:srgbClr val="939598"/>
                </a:solidFill>
                <a:latin typeface="+mn-lt"/>
              </a:rPr>
              <a:t>Software / Financials</a:t>
            </a:r>
            <a:endParaRPr lang="en-US" sz="1500" b="0">
              <a:solidFill>
                <a:srgbClr val="939598"/>
              </a:solidFill>
              <a:latin typeface="+mn-lt"/>
            </a:endParaRPr>
          </a:p>
        </p:txBody>
      </p:sp>
      <p:sp>
        <p:nvSpPr>
          <p:cNvPr id="53" name="Title 2"/>
          <p:cNvSpPr txBox="1">
            <a:spLocks/>
          </p:cNvSpPr>
          <p:nvPr userDrawn="1"/>
        </p:nvSpPr>
        <p:spPr>
          <a:xfrm>
            <a:off x="7615262" y="2692219"/>
            <a:ext cx="2234481" cy="349444"/>
          </a:xfrm>
          <a:prstGeom prst="rect">
            <a:avLst/>
          </a:prstGeom>
        </p:spPr>
        <p:txBody>
          <a:bodyPr>
            <a:norm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500" b="0" smtClean="0">
                <a:solidFill>
                  <a:srgbClr val="939598"/>
                </a:solidFill>
                <a:latin typeface="+mn-lt"/>
              </a:rPr>
              <a:t>Focus / Streamline</a:t>
            </a:r>
            <a:endParaRPr lang="en-US" sz="1500" b="0">
              <a:solidFill>
                <a:srgbClr val="939598"/>
              </a:solidFill>
              <a:latin typeface="+mn-lt"/>
            </a:endParaRPr>
          </a:p>
        </p:txBody>
      </p:sp>
      <p:sp>
        <p:nvSpPr>
          <p:cNvPr id="54" name="Title 2"/>
          <p:cNvSpPr txBox="1">
            <a:spLocks/>
          </p:cNvSpPr>
          <p:nvPr userDrawn="1"/>
        </p:nvSpPr>
        <p:spPr>
          <a:xfrm>
            <a:off x="7615262" y="3709121"/>
            <a:ext cx="2412452" cy="349444"/>
          </a:xfrm>
          <a:prstGeom prst="rect">
            <a:avLst/>
          </a:prstGeom>
        </p:spPr>
        <p:txBody>
          <a:bodyPr>
            <a:no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500" b="0" smtClean="0">
                <a:solidFill>
                  <a:srgbClr val="939598"/>
                </a:solidFill>
                <a:latin typeface="+mn-lt"/>
              </a:rPr>
              <a:t>Products / Demonstration</a:t>
            </a:r>
            <a:endParaRPr lang="en-US" sz="1500" b="0">
              <a:solidFill>
                <a:srgbClr val="939598"/>
              </a:solidFill>
              <a:latin typeface="+mn-lt"/>
            </a:endParaRPr>
          </a:p>
        </p:txBody>
      </p:sp>
      <p:sp>
        <p:nvSpPr>
          <p:cNvPr id="55" name="Title 2"/>
          <p:cNvSpPr txBox="1">
            <a:spLocks/>
          </p:cNvSpPr>
          <p:nvPr userDrawn="1"/>
        </p:nvSpPr>
        <p:spPr>
          <a:xfrm>
            <a:off x="7615262" y="4726023"/>
            <a:ext cx="2522916" cy="349444"/>
          </a:xfrm>
          <a:prstGeom prst="rect">
            <a:avLst/>
          </a:prstGeom>
        </p:spPr>
        <p:txBody>
          <a:bodyPr>
            <a:norm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500" b="0" smtClean="0">
                <a:solidFill>
                  <a:srgbClr val="939598"/>
                </a:solidFill>
                <a:latin typeface="+mn-lt"/>
              </a:rPr>
              <a:t>Infrastructure / Workflow</a:t>
            </a:r>
            <a:endParaRPr lang="en-US" sz="1500" b="0">
              <a:solidFill>
                <a:srgbClr val="939598"/>
              </a:solidFill>
              <a:latin typeface="+mn-lt"/>
            </a:endParaRPr>
          </a:p>
        </p:txBody>
      </p:sp>
    </p:spTree>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914401"/>
            <a:ext cx="12191999" cy="940526"/>
          </a:xfrm>
        </p:spPr>
        <p:txBody>
          <a:bodyPr/>
          <a:lstStyle>
            <a:lvl1pPr algn="ctr">
              <a:defRPr b="1"/>
            </a:lvl1pPr>
          </a:lstStyle>
          <a:p>
            <a:r>
              <a:rPr lang="en-US" smtClean="0"/>
              <a:t>Click to edit Master title style</a:t>
            </a:r>
            <a:endParaRPr lang="en-US" dirty="0"/>
          </a:p>
        </p:txBody>
      </p:sp>
      <p:sp>
        <p:nvSpPr>
          <p:cNvPr id="3" name="Content Placeholder 2"/>
          <p:cNvSpPr>
            <a:spLocks noGrp="1"/>
          </p:cNvSpPr>
          <p:nvPr>
            <p:ph idx="1"/>
          </p:nvPr>
        </p:nvSpPr>
        <p:spPr>
          <a:xfrm>
            <a:off x="1484310" y="1962150"/>
            <a:ext cx="10018713" cy="3829050"/>
          </a:xfrm>
        </p:spPr>
        <p:txBody>
          <a:bodyPr anchor="t"/>
          <a:lstStyle>
            <a:lvl1pPr>
              <a:defRPr b="0">
                <a:latin typeface="+mn-lt"/>
              </a:defRPr>
            </a:lvl1pPr>
            <a:lvl2pPr>
              <a:defRPr b="0">
                <a:latin typeface="+mn-lt"/>
              </a:defRPr>
            </a:lvl2pPr>
            <a:lvl3pPr>
              <a:defRPr>
                <a:latin typeface="+mn-lt"/>
              </a:defRPr>
            </a:lvl3pPr>
            <a:lvl4pPr>
              <a:defRPr>
                <a:latin typeface="+mn-lt"/>
              </a:defRPr>
            </a:lvl4pPr>
            <a:lvl5pPr>
              <a:defRPr>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0" y="6444343"/>
            <a:ext cx="12191999" cy="413657"/>
          </a:xfrm>
        </p:spPr>
        <p:txBody>
          <a:bodyPr/>
          <a:lstStyle>
            <a:lvl1pPr algn="ctr">
              <a:defRPr/>
            </a:lvl1pPr>
          </a:lstStyle>
          <a:p>
            <a:r>
              <a:rPr lang="en-US" dirty="0" smtClean="0"/>
              <a:t>Distribution Statement A: Approved for public release. Distribution is unlimited. Case Number: AFRL-2021-3218, 22 September 2021.</a:t>
            </a:r>
            <a:endParaRPr lang="en-US" dirty="0"/>
          </a:p>
        </p:txBody>
      </p:sp>
      <p:sp>
        <p:nvSpPr>
          <p:cNvPr id="4" name="TextBox 3"/>
          <p:cNvSpPr txBox="1"/>
          <p:nvPr userDrawn="1"/>
        </p:nvSpPr>
        <p:spPr>
          <a:xfrm>
            <a:off x="11325138" y="6065240"/>
            <a:ext cx="494950" cy="215444"/>
          </a:xfrm>
          <a:prstGeom prst="rect">
            <a:avLst/>
          </a:prstGeom>
          <a:noFill/>
        </p:spPr>
        <p:txBody>
          <a:bodyPr wrap="square" rtlCol="0">
            <a:spAutoFit/>
          </a:bodyPr>
          <a:lstStyle/>
          <a:p>
            <a:fld id="{A56D9D69-FAFD-4039-94FB-2F5C1FE62C25}" type="slidenum">
              <a:rPr lang="en-US" sz="800" smtClean="0"/>
              <a:t>‹#›</a:t>
            </a:fld>
            <a:endParaRPr lang="en-US" sz="800" dirty="0"/>
          </a:p>
        </p:txBody>
      </p:sp>
    </p:spTree>
    <p:extLst>
      <p:ext uri="{BB962C8B-B14F-4D97-AF65-F5344CB8AC3E}">
        <p14:creationId xmlns:p14="http://schemas.microsoft.com/office/powerpoint/2010/main" val="124930468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SBIR/STTR: Icons 2">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Distribution Statement A: Approved for public release. Distribution is unlimited. Case Number: AFRL-2021-3218, 22 September 2021.</a:t>
            </a:r>
            <a:endParaRPr lang="en-US" dirty="0"/>
          </a:p>
        </p:txBody>
      </p:sp>
      <p:pic>
        <p:nvPicPr>
          <p:cNvPr id="18" name="Picture 17"/>
          <p:cNvPicPr>
            <a:picLocks noChangeAspect="1"/>
          </p:cNvPicPr>
          <p:nvPr userDrawn="1"/>
        </p:nvPicPr>
        <p:blipFill>
          <a:blip r:embed="rId2"/>
          <a:stretch>
            <a:fillRect/>
          </a:stretch>
        </p:blipFill>
        <p:spPr>
          <a:xfrm>
            <a:off x="8488631" y="2304825"/>
            <a:ext cx="685983" cy="754581"/>
          </a:xfrm>
          <a:prstGeom prst="rect">
            <a:avLst/>
          </a:prstGeom>
        </p:spPr>
      </p:pic>
      <p:sp>
        <p:nvSpPr>
          <p:cNvPr id="19" name="Title 2"/>
          <p:cNvSpPr txBox="1">
            <a:spLocks/>
          </p:cNvSpPr>
          <p:nvPr userDrawn="1"/>
        </p:nvSpPr>
        <p:spPr>
          <a:xfrm>
            <a:off x="1" y="1153414"/>
            <a:ext cx="12192000" cy="485522"/>
          </a:xfrm>
          <a:prstGeom prst="rect">
            <a:avLst/>
          </a:prstGeom>
        </p:spPr>
        <p:txBody>
          <a:bodyPr>
            <a:norm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0" smtClean="0">
                <a:solidFill>
                  <a:srgbClr val="B88E21"/>
                </a:solidFill>
              </a:rPr>
              <a:t>Icons - Assorted</a:t>
            </a:r>
            <a:endParaRPr lang="en-US" sz="2400" b="0">
              <a:solidFill>
                <a:srgbClr val="B88E21"/>
              </a:solidFill>
              <a:latin typeface="+mn-lt"/>
            </a:endParaRPr>
          </a:p>
        </p:txBody>
      </p:sp>
      <p:grpSp>
        <p:nvGrpSpPr>
          <p:cNvPr id="20" name="Group 19"/>
          <p:cNvGrpSpPr/>
          <p:nvPr userDrawn="1"/>
        </p:nvGrpSpPr>
        <p:grpSpPr>
          <a:xfrm>
            <a:off x="1271037" y="2300353"/>
            <a:ext cx="1091745" cy="763525"/>
            <a:chOff x="1611645" y="2457153"/>
            <a:chExt cx="1091745" cy="763525"/>
          </a:xfrm>
        </p:grpSpPr>
        <p:pic>
          <p:nvPicPr>
            <p:cNvPr id="21" name="Picture 20"/>
            <p:cNvPicPr>
              <a:picLocks noChangeAspect="1"/>
            </p:cNvPicPr>
            <p:nvPr/>
          </p:nvPicPr>
          <p:blipFill>
            <a:blip r:embed="rId3"/>
            <a:stretch>
              <a:fillRect/>
            </a:stretch>
          </p:blipFill>
          <p:spPr>
            <a:xfrm>
              <a:off x="2218277" y="2457153"/>
              <a:ext cx="485113" cy="763525"/>
            </a:xfrm>
            <a:prstGeom prst="rect">
              <a:avLst/>
            </a:prstGeom>
          </p:spPr>
        </p:pic>
        <p:pic>
          <p:nvPicPr>
            <p:cNvPr id="22" name="Picture 21"/>
            <p:cNvPicPr>
              <a:picLocks noChangeAspect="1"/>
            </p:cNvPicPr>
            <p:nvPr/>
          </p:nvPicPr>
          <p:blipFill>
            <a:blip r:embed="rId4"/>
            <a:stretch>
              <a:fillRect/>
            </a:stretch>
          </p:blipFill>
          <p:spPr>
            <a:xfrm>
              <a:off x="1611645" y="2457153"/>
              <a:ext cx="485113" cy="763525"/>
            </a:xfrm>
            <a:prstGeom prst="rect">
              <a:avLst/>
            </a:prstGeom>
          </p:spPr>
        </p:pic>
      </p:grpSp>
      <p:pic>
        <p:nvPicPr>
          <p:cNvPr id="23" name="Picture 22"/>
          <p:cNvPicPr>
            <a:picLocks noChangeAspect="1"/>
          </p:cNvPicPr>
          <p:nvPr userDrawn="1"/>
        </p:nvPicPr>
        <p:blipFill>
          <a:blip r:embed="rId5"/>
          <a:stretch>
            <a:fillRect/>
          </a:stretch>
        </p:blipFill>
        <p:spPr>
          <a:xfrm>
            <a:off x="4978632" y="4418533"/>
            <a:ext cx="699450" cy="752097"/>
          </a:xfrm>
          <a:prstGeom prst="rect">
            <a:avLst/>
          </a:prstGeom>
        </p:spPr>
      </p:pic>
      <p:pic>
        <p:nvPicPr>
          <p:cNvPr id="24" name="Picture 23"/>
          <p:cNvPicPr>
            <a:picLocks noChangeAspect="1"/>
          </p:cNvPicPr>
          <p:nvPr userDrawn="1"/>
        </p:nvPicPr>
        <p:blipFill>
          <a:blip r:embed="rId6"/>
          <a:stretch>
            <a:fillRect/>
          </a:stretch>
        </p:blipFill>
        <p:spPr>
          <a:xfrm>
            <a:off x="4897063" y="2300353"/>
            <a:ext cx="763525" cy="763525"/>
          </a:xfrm>
          <a:prstGeom prst="rect">
            <a:avLst/>
          </a:prstGeom>
        </p:spPr>
      </p:pic>
      <p:pic>
        <p:nvPicPr>
          <p:cNvPr id="25" name="Picture 24"/>
          <p:cNvPicPr>
            <a:picLocks noChangeAspect="1"/>
          </p:cNvPicPr>
          <p:nvPr userDrawn="1"/>
        </p:nvPicPr>
        <p:blipFill>
          <a:blip r:embed="rId7"/>
          <a:stretch>
            <a:fillRect/>
          </a:stretch>
        </p:blipFill>
        <p:spPr>
          <a:xfrm>
            <a:off x="3377606" y="2306067"/>
            <a:ext cx="504633" cy="752097"/>
          </a:xfrm>
          <a:prstGeom prst="rect">
            <a:avLst/>
          </a:prstGeom>
        </p:spPr>
      </p:pic>
      <p:pic>
        <p:nvPicPr>
          <p:cNvPr id="26" name="Picture 25"/>
          <p:cNvPicPr>
            <a:picLocks noChangeAspect="1"/>
          </p:cNvPicPr>
          <p:nvPr userDrawn="1"/>
        </p:nvPicPr>
        <p:blipFill>
          <a:blip r:embed="rId8"/>
          <a:stretch>
            <a:fillRect/>
          </a:stretch>
        </p:blipFill>
        <p:spPr>
          <a:xfrm>
            <a:off x="6675412" y="2301704"/>
            <a:ext cx="798395" cy="760823"/>
          </a:xfrm>
          <a:prstGeom prst="rect">
            <a:avLst/>
          </a:prstGeom>
        </p:spPr>
      </p:pic>
      <p:pic>
        <p:nvPicPr>
          <p:cNvPr id="27" name="Picture 26"/>
          <p:cNvPicPr>
            <a:picLocks noChangeAspect="1"/>
          </p:cNvPicPr>
          <p:nvPr userDrawn="1"/>
        </p:nvPicPr>
        <p:blipFill>
          <a:blip r:embed="rId9"/>
          <a:stretch>
            <a:fillRect/>
          </a:stretch>
        </p:blipFill>
        <p:spPr>
          <a:xfrm>
            <a:off x="3221784" y="4418533"/>
            <a:ext cx="798687" cy="752097"/>
          </a:xfrm>
          <a:prstGeom prst="rect">
            <a:avLst/>
          </a:prstGeom>
        </p:spPr>
      </p:pic>
      <p:pic>
        <p:nvPicPr>
          <p:cNvPr id="28" name="Picture 27"/>
          <p:cNvPicPr>
            <a:picLocks noChangeAspect="1"/>
          </p:cNvPicPr>
          <p:nvPr userDrawn="1"/>
        </p:nvPicPr>
        <p:blipFill>
          <a:blip r:embed="rId10"/>
          <a:stretch>
            <a:fillRect/>
          </a:stretch>
        </p:blipFill>
        <p:spPr>
          <a:xfrm>
            <a:off x="8403706" y="4412986"/>
            <a:ext cx="616423" cy="763190"/>
          </a:xfrm>
          <a:prstGeom prst="rect">
            <a:avLst/>
          </a:prstGeom>
        </p:spPr>
      </p:pic>
      <p:pic>
        <p:nvPicPr>
          <p:cNvPr id="29" name="Picture 28"/>
          <p:cNvPicPr>
            <a:picLocks noChangeAspect="1"/>
          </p:cNvPicPr>
          <p:nvPr userDrawn="1"/>
        </p:nvPicPr>
        <p:blipFill>
          <a:blip r:embed="rId11"/>
          <a:stretch>
            <a:fillRect/>
          </a:stretch>
        </p:blipFill>
        <p:spPr>
          <a:xfrm>
            <a:off x="6636243" y="4415759"/>
            <a:ext cx="809302" cy="757644"/>
          </a:xfrm>
          <a:prstGeom prst="rect">
            <a:avLst/>
          </a:prstGeom>
        </p:spPr>
      </p:pic>
      <p:pic>
        <p:nvPicPr>
          <p:cNvPr id="30" name="Picture 29"/>
          <p:cNvPicPr>
            <a:picLocks noChangeAspect="1"/>
          </p:cNvPicPr>
          <p:nvPr userDrawn="1"/>
        </p:nvPicPr>
        <p:blipFill>
          <a:blip r:embed="rId12"/>
          <a:stretch>
            <a:fillRect/>
          </a:stretch>
        </p:blipFill>
        <p:spPr>
          <a:xfrm>
            <a:off x="1370196" y="4418775"/>
            <a:ext cx="893427" cy="751613"/>
          </a:xfrm>
          <a:prstGeom prst="rect">
            <a:avLst/>
          </a:prstGeom>
        </p:spPr>
      </p:pic>
      <p:pic>
        <p:nvPicPr>
          <p:cNvPr id="31" name="Picture 30"/>
          <p:cNvPicPr>
            <a:picLocks noChangeAspect="1"/>
          </p:cNvPicPr>
          <p:nvPr userDrawn="1"/>
        </p:nvPicPr>
        <p:blipFill>
          <a:blip r:embed="rId13"/>
          <a:stretch>
            <a:fillRect/>
          </a:stretch>
        </p:blipFill>
        <p:spPr>
          <a:xfrm>
            <a:off x="10189436" y="2296164"/>
            <a:ext cx="431800" cy="762000"/>
          </a:xfrm>
          <a:prstGeom prst="rect">
            <a:avLst/>
          </a:prstGeom>
        </p:spPr>
      </p:pic>
      <p:pic>
        <p:nvPicPr>
          <p:cNvPr id="32" name="Picture 31"/>
          <p:cNvPicPr>
            <a:picLocks noChangeAspect="1"/>
          </p:cNvPicPr>
          <p:nvPr userDrawn="1"/>
        </p:nvPicPr>
        <p:blipFill>
          <a:blip r:embed="rId14"/>
          <a:stretch>
            <a:fillRect/>
          </a:stretch>
        </p:blipFill>
        <p:spPr>
          <a:xfrm>
            <a:off x="9978290" y="4412987"/>
            <a:ext cx="854092" cy="757402"/>
          </a:xfrm>
          <a:prstGeom prst="rect">
            <a:avLst/>
          </a:prstGeom>
        </p:spPr>
      </p:pic>
    </p:spTree>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SBIR/STTR: Icons Speech Bubbles">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Distribution Statement A: Approved for public release. Distribution is unlimited. Case Number: AFRL-2021-3218, 22 September 2021.</a:t>
            </a:r>
            <a:endParaRPr lang="en-US" dirty="0"/>
          </a:p>
        </p:txBody>
      </p:sp>
      <p:sp>
        <p:nvSpPr>
          <p:cNvPr id="33" name="Title 2"/>
          <p:cNvSpPr txBox="1">
            <a:spLocks/>
          </p:cNvSpPr>
          <p:nvPr userDrawn="1"/>
        </p:nvSpPr>
        <p:spPr>
          <a:xfrm>
            <a:off x="1" y="1153414"/>
            <a:ext cx="12192000" cy="485522"/>
          </a:xfrm>
          <a:prstGeom prst="rect">
            <a:avLst/>
          </a:prstGeom>
        </p:spPr>
        <p:txBody>
          <a:bodyPr>
            <a:norm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0" smtClean="0">
                <a:solidFill>
                  <a:srgbClr val="B88E21"/>
                </a:solidFill>
              </a:rPr>
              <a:t>Icons </a:t>
            </a:r>
            <a:r>
              <a:rPr lang="mr-IN" sz="2400" b="0" smtClean="0">
                <a:solidFill>
                  <a:srgbClr val="B88E21"/>
                </a:solidFill>
              </a:rPr>
              <a:t>–</a:t>
            </a:r>
            <a:r>
              <a:rPr lang="en-US" sz="2400" b="0" smtClean="0">
                <a:solidFill>
                  <a:srgbClr val="B88E21"/>
                </a:solidFill>
              </a:rPr>
              <a:t> Speech Bubbles</a:t>
            </a:r>
            <a:endParaRPr lang="en-US" sz="2400" b="0">
              <a:solidFill>
                <a:srgbClr val="B88E21"/>
              </a:solidFill>
              <a:latin typeface="+mn-lt"/>
            </a:endParaRPr>
          </a:p>
        </p:txBody>
      </p:sp>
      <p:pic>
        <p:nvPicPr>
          <p:cNvPr id="34" name="Picture 33"/>
          <p:cNvPicPr>
            <a:picLocks noChangeAspect="1"/>
          </p:cNvPicPr>
          <p:nvPr userDrawn="1"/>
        </p:nvPicPr>
        <p:blipFill>
          <a:blip r:embed="rId2"/>
          <a:stretch>
            <a:fillRect/>
          </a:stretch>
        </p:blipFill>
        <p:spPr>
          <a:xfrm>
            <a:off x="741727" y="2838804"/>
            <a:ext cx="773650" cy="669505"/>
          </a:xfrm>
          <a:prstGeom prst="rect">
            <a:avLst/>
          </a:prstGeom>
        </p:spPr>
      </p:pic>
      <p:sp>
        <p:nvSpPr>
          <p:cNvPr id="35" name="Title 2"/>
          <p:cNvSpPr txBox="1">
            <a:spLocks/>
          </p:cNvSpPr>
          <p:nvPr userDrawn="1"/>
        </p:nvSpPr>
        <p:spPr>
          <a:xfrm>
            <a:off x="8817885" y="5853623"/>
            <a:ext cx="1451531" cy="397252"/>
          </a:xfrm>
          <a:prstGeom prst="rect">
            <a:avLst/>
          </a:prstGeom>
        </p:spPr>
        <p:txBody>
          <a:bodyPr>
            <a:norm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600" b="0" smtClean="0">
                <a:solidFill>
                  <a:srgbClr val="939598"/>
                </a:solidFill>
                <a:latin typeface="+mn-lt"/>
              </a:rPr>
              <a:t>Example</a:t>
            </a:r>
            <a:endParaRPr lang="en-US" sz="1600" b="0">
              <a:solidFill>
                <a:srgbClr val="939598"/>
              </a:solidFill>
              <a:latin typeface="+mn-lt"/>
            </a:endParaRPr>
          </a:p>
        </p:txBody>
      </p:sp>
      <p:pic>
        <p:nvPicPr>
          <p:cNvPr id="36" name="Picture 35"/>
          <p:cNvPicPr>
            <a:picLocks noChangeAspect="1"/>
          </p:cNvPicPr>
          <p:nvPr userDrawn="1"/>
        </p:nvPicPr>
        <p:blipFill>
          <a:blip r:embed="rId3"/>
          <a:stretch>
            <a:fillRect/>
          </a:stretch>
        </p:blipFill>
        <p:spPr>
          <a:xfrm>
            <a:off x="8205666" y="1549867"/>
            <a:ext cx="3168576" cy="4403978"/>
          </a:xfrm>
          <a:prstGeom prst="rect">
            <a:avLst/>
          </a:prstGeom>
        </p:spPr>
      </p:pic>
      <p:pic>
        <p:nvPicPr>
          <p:cNvPr id="37" name="Picture 36"/>
          <p:cNvPicPr>
            <a:picLocks noChangeAspect="1"/>
          </p:cNvPicPr>
          <p:nvPr userDrawn="1"/>
        </p:nvPicPr>
        <p:blipFill>
          <a:blip r:embed="rId4"/>
          <a:stretch>
            <a:fillRect/>
          </a:stretch>
        </p:blipFill>
        <p:spPr>
          <a:xfrm>
            <a:off x="741726" y="1991781"/>
            <a:ext cx="774443" cy="670191"/>
          </a:xfrm>
          <a:prstGeom prst="rect">
            <a:avLst/>
          </a:prstGeom>
        </p:spPr>
      </p:pic>
      <p:pic>
        <p:nvPicPr>
          <p:cNvPr id="38" name="Picture 37"/>
          <p:cNvPicPr>
            <a:picLocks noChangeAspect="1"/>
          </p:cNvPicPr>
          <p:nvPr userDrawn="1"/>
        </p:nvPicPr>
        <p:blipFill>
          <a:blip r:embed="rId5"/>
          <a:stretch>
            <a:fillRect/>
          </a:stretch>
        </p:blipFill>
        <p:spPr>
          <a:xfrm>
            <a:off x="741727" y="3685141"/>
            <a:ext cx="776498" cy="671969"/>
          </a:xfrm>
          <a:prstGeom prst="rect">
            <a:avLst/>
          </a:prstGeom>
        </p:spPr>
      </p:pic>
      <p:pic>
        <p:nvPicPr>
          <p:cNvPr id="39" name="Picture 38"/>
          <p:cNvPicPr>
            <a:picLocks noChangeAspect="1"/>
          </p:cNvPicPr>
          <p:nvPr userDrawn="1"/>
        </p:nvPicPr>
        <p:blipFill>
          <a:blip r:embed="rId6"/>
          <a:stretch>
            <a:fillRect/>
          </a:stretch>
        </p:blipFill>
        <p:spPr>
          <a:xfrm>
            <a:off x="741726" y="4533942"/>
            <a:ext cx="773650" cy="669505"/>
          </a:xfrm>
          <a:prstGeom prst="rect">
            <a:avLst/>
          </a:prstGeom>
        </p:spPr>
      </p:pic>
      <p:pic>
        <p:nvPicPr>
          <p:cNvPr id="40" name="Picture 39"/>
          <p:cNvPicPr>
            <a:picLocks noChangeAspect="1"/>
          </p:cNvPicPr>
          <p:nvPr userDrawn="1"/>
        </p:nvPicPr>
        <p:blipFill>
          <a:blip r:embed="rId7"/>
          <a:stretch>
            <a:fillRect/>
          </a:stretch>
        </p:blipFill>
        <p:spPr>
          <a:xfrm>
            <a:off x="741725" y="5380278"/>
            <a:ext cx="776116" cy="671639"/>
          </a:xfrm>
          <a:prstGeom prst="rect">
            <a:avLst/>
          </a:prstGeom>
        </p:spPr>
      </p:pic>
      <p:pic>
        <p:nvPicPr>
          <p:cNvPr id="41" name="Picture 40"/>
          <p:cNvPicPr>
            <a:picLocks noChangeAspect="1"/>
          </p:cNvPicPr>
          <p:nvPr userDrawn="1"/>
        </p:nvPicPr>
        <p:blipFill>
          <a:blip r:embed="rId8"/>
          <a:stretch>
            <a:fillRect/>
          </a:stretch>
        </p:blipFill>
        <p:spPr>
          <a:xfrm>
            <a:off x="1895408" y="1991781"/>
            <a:ext cx="774443" cy="670191"/>
          </a:xfrm>
          <a:prstGeom prst="rect">
            <a:avLst/>
          </a:prstGeom>
        </p:spPr>
      </p:pic>
      <p:pic>
        <p:nvPicPr>
          <p:cNvPr id="42" name="Picture 41"/>
          <p:cNvPicPr>
            <a:picLocks noChangeAspect="1"/>
          </p:cNvPicPr>
          <p:nvPr userDrawn="1"/>
        </p:nvPicPr>
        <p:blipFill>
          <a:blip r:embed="rId9"/>
          <a:stretch>
            <a:fillRect/>
          </a:stretch>
        </p:blipFill>
        <p:spPr>
          <a:xfrm>
            <a:off x="1894616" y="2839699"/>
            <a:ext cx="773651" cy="669506"/>
          </a:xfrm>
          <a:prstGeom prst="rect">
            <a:avLst/>
          </a:prstGeom>
        </p:spPr>
      </p:pic>
      <p:pic>
        <p:nvPicPr>
          <p:cNvPr id="43" name="Picture 42"/>
          <p:cNvPicPr>
            <a:picLocks noChangeAspect="1"/>
          </p:cNvPicPr>
          <p:nvPr userDrawn="1"/>
        </p:nvPicPr>
        <p:blipFill>
          <a:blip r:embed="rId10"/>
          <a:stretch>
            <a:fillRect/>
          </a:stretch>
        </p:blipFill>
        <p:spPr>
          <a:xfrm>
            <a:off x="1894616" y="3685140"/>
            <a:ext cx="773651" cy="669506"/>
          </a:xfrm>
          <a:prstGeom prst="rect">
            <a:avLst/>
          </a:prstGeom>
        </p:spPr>
      </p:pic>
      <p:pic>
        <p:nvPicPr>
          <p:cNvPr id="44" name="Picture 43"/>
          <p:cNvPicPr>
            <a:picLocks noChangeAspect="1"/>
          </p:cNvPicPr>
          <p:nvPr userDrawn="1"/>
        </p:nvPicPr>
        <p:blipFill>
          <a:blip r:embed="rId11"/>
          <a:stretch>
            <a:fillRect/>
          </a:stretch>
        </p:blipFill>
        <p:spPr>
          <a:xfrm>
            <a:off x="1891767" y="4531477"/>
            <a:ext cx="776500" cy="671971"/>
          </a:xfrm>
          <a:prstGeom prst="rect">
            <a:avLst/>
          </a:prstGeom>
        </p:spPr>
      </p:pic>
      <p:pic>
        <p:nvPicPr>
          <p:cNvPr id="45" name="Picture 44"/>
          <p:cNvPicPr>
            <a:picLocks noChangeAspect="1"/>
          </p:cNvPicPr>
          <p:nvPr userDrawn="1"/>
        </p:nvPicPr>
        <p:blipFill>
          <a:blip r:embed="rId12"/>
          <a:stretch>
            <a:fillRect/>
          </a:stretch>
        </p:blipFill>
        <p:spPr>
          <a:xfrm>
            <a:off x="1891767" y="5380278"/>
            <a:ext cx="776500" cy="671971"/>
          </a:xfrm>
          <a:prstGeom prst="rect">
            <a:avLst/>
          </a:prstGeom>
        </p:spPr>
      </p:pic>
      <p:pic>
        <p:nvPicPr>
          <p:cNvPr id="46" name="Picture 45"/>
          <p:cNvPicPr>
            <a:picLocks noChangeAspect="1"/>
          </p:cNvPicPr>
          <p:nvPr userDrawn="1"/>
        </p:nvPicPr>
        <p:blipFill>
          <a:blip r:embed="rId11"/>
          <a:stretch>
            <a:fillRect/>
          </a:stretch>
        </p:blipFill>
        <p:spPr>
          <a:xfrm flipH="1">
            <a:off x="5032323" y="2692758"/>
            <a:ext cx="1925322" cy="1666144"/>
          </a:xfrm>
          <a:prstGeom prst="rect">
            <a:avLst/>
          </a:prstGeom>
        </p:spPr>
      </p:pic>
      <p:sp>
        <p:nvSpPr>
          <p:cNvPr id="47" name="Title 2"/>
          <p:cNvSpPr txBox="1">
            <a:spLocks/>
          </p:cNvSpPr>
          <p:nvPr userDrawn="1"/>
        </p:nvSpPr>
        <p:spPr>
          <a:xfrm>
            <a:off x="5133745" y="2791551"/>
            <a:ext cx="1775637" cy="1200975"/>
          </a:xfrm>
          <a:prstGeom prst="rect">
            <a:avLst/>
          </a:prstGeom>
        </p:spPr>
        <p:txBody>
          <a:bodyPr>
            <a:normAutofit lnSpcReduction="10000"/>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500" smtClean="0">
                <a:solidFill>
                  <a:schemeClr val="bg1"/>
                </a:solidFill>
              </a:rPr>
              <a:t>100%</a:t>
            </a:r>
          </a:p>
          <a:p>
            <a:r>
              <a:rPr lang="en-US" sz="2900" smtClean="0">
                <a:solidFill>
                  <a:schemeClr val="bg1"/>
                </a:solidFill>
              </a:rPr>
              <a:t>VERIFIED</a:t>
            </a:r>
            <a:endParaRPr lang="en-US" sz="2900">
              <a:solidFill>
                <a:schemeClr val="bg1"/>
              </a:solidFill>
            </a:endParaRPr>
          </a:p>
        </p:txBody>
      </p:sp>
      <p:sp>
        <p:nvSpPr>
          <p:cNvPr id="48" name="Title 2"/>
          <p:cNvSpPr txBox="1">
            <a:spLocks/>
          </p:cNvSpPr>
          <p:nvPr userDrawn="1"/>
        </p:nvSpPr>
        <p:spPr>
          <a:xfrm>
            <a:off x="5172956" y="4504786"/>
            <a:ext cx="1644056" cy="701349"/>
          </a:xfrm>
          <a:prstGeom prst="rect">
            <a:avLst/>
          </a:prstGeom>
        </p:spPr>
        <p:txBody>
          <a:bodyPr>
            <a:normAutofit fontScale="92500" lnSpcReduction="20000"/>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600" b="0" smtClean="0">
                <a:solidFill>
                  <a:srgbClr val="939598"/>
                </a:solidFill>
                <a:latin typeface="+mn-lt"/>
              </a:rPr>
              <a:t>Flip icons, enlarge, and add copy as needed</a:t>
            </a:r>
            <a:endParaRPr lang="en-US" sz="1600" b="0">
              <a:solidFill>
                <a:srgbClr val="939598"/>
              </a:solidFill>
              <a:latin typeface="+mn-lt"/>
            </a:endParaRPr>
          </a:p>
        </p:txBody>
      </p:sp>
      <p:pic>
        <p:nvPicPr>
          <p:cNvPr id="49" name="Picture 48"/>
          <p:cNvPicPr>
            <a:picLocks noChangeAspect="1"/>
          </p:cNvPicPr>
          <p:nvPr userDrawn="1"/>
        </p:nvPicPr>
        <p:blipFill>
          <a:blip r:embed="rId13"/>
          <a:stretch>
            <a:fillRect/>
          </a:stretch>
        </p:blipFill>
        <p:spPr>
          <a:xfrm>
            <a:off x="3011443" y="1991781"/>
            <a:ext cx="772859" cy="668820"/>
          </a:xfrm>
          <a:prstGeom prst="rect">
            <a:avLst/>
          </a:prstGeom>
        </p:spPr>
      </p:pic>
      <p:pic>
        <p:nvPicPr>
          <p:cNvPr id="50" name="Picture 49"/>
          <p:cNvPicPr>
            <a:picLocks noChangeAspect="1"/>
          </p:cNvPicPr>
          <p:nvPr userDrawn="1"/>
        </p:nvPicPr>
        <p:blipFill>
          <a:blip r:embed="rId14"/>
          <a:stretch>
            <a:fillRect/>
          </a:stretch>
        </p:blipFill>
        <p:spPr>
          <a:xfrm>
            <a:off x="3011443" y="2838344"/>
            <a:ext cx="775218" cy="670861"/>
          </a:xfrm>
          <a:prstGeom prst="rect">
            <a:avLst/>
          </a:prstGeom>
        </p:spPr>
      </p:pic>
    </p:spTree>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SBIR/STTR: Logos">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Distribution Statement A: Approved for public release. Distribution is unlimited. Case Number: AFRL-2021-3218, 22 September 2021.</a:t>
            </a:r>
            <a:endParaRPr lang="en-US" dirty="0"/>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5650" y="1976226"/>
            <a:ext cx="3031791" cy="970173"/>
          </a:xfrm>
          <a:prstGeom prst="rect">
            <a:avLst/>
          </a:prstGeom>
        </p:spPr>
      </p:pic>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05599" y="3901044"/>
            <a:ext cx="1991892" cy="1673189"/>
          </a:xfrm>
          <a:prstGeom prst="rect">
            <a:avLst/>
          </a:prstGeom>
        </p:spPr>
      </p:pic>
      <p:sp>
        <p:nvSpPr>
          <p:cNvPr id="23" name="Rectangle 22"/>
          <p:cNvSpPr/>
          <p:nvPr userDrawn="1"/>
        </p:nvSpPr>
        <p:spPr>
          <a:xfrm>
            <a:off x="5486400" y="1787236"/>
            <a:ext cx="5967307" cy="3786997"/>
          </a:xfrm>
          <a:prstGeom prst="rect">
            <a:avLst/>
          </a:prstGeom>
          <a:solidFill>
            <a:srgbClr val="0B4D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331672" y="2155657"/>
            <a:ext cx="2292039" cy="718172"/>
          </a:xfrm>
          <a:prstGeom prst="rect">
            <a:avLst/>
          </a:prstGeom>
        </p:spPr>
      </p:pic>
      <p:pic>
        <p:nvPicPr>
          <p:cNvPr id="25" name="Picture 2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511239" y="3393685"/>
            <a:ext cx="1932905" cy="1623640"/>
          </a:xfrm>
          <a:prstGeom prst="rect">
            <a:avLst/>
          </a:prstGeom>
        </p:spPr>
      </p:pic>
      <p:pic>
        <p:nvPicPr>
          <p:cNvPr id="26" name="Picture 2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647302" y="2208086"/>
            <a:ext cx="875609" cy="1046182"/>
          </a:xfrm>
          <a:prstGeom prst="rect">
            <a:avLst/>
          </a:prstGeom>
        </p:spPr>
      </p:pic>
      <p:pic>
        <p:nvPicPr>
          <p:cNvPr id="27" name="Picture 2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618166" y="3818244"/>
            <a:ext cx="924065" cy="1104078"/>
          </a:xfrm>
          <a:prstGeom prst="rect">
            <a:avLst/>
          </a:prstGeom>
        </p:spPr>
      </p:pic>
      <p:sp>
        <p:nvSpPr>
          <p:cNvPr id="28" name="Title 2"/>
          <p:cNvSpPr txBox="1">
            <a:spLocks/>
          </p:cNvSpPr>
          <p:nvPr userDrawn="1"/>
        </p:nvSpPr>
        <p:spPr>
          <a:xfrm>
            <a:off x="1224106" y="1086105"/>
            <a:ext cx="2554879" cy="485522"/>
          </a:xfrm>
          <a:prstGeom prst="rect">
            <a:avLst/>
          </a:prstGeom>
        </p:spPr>
        <p:txBody>
          <a:bodyPr>
            <a:norm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0" smtClean="0">
                <a:solidFill>
                  <a:srgbClr val="B88E21"/>
                </a:solidFill>
              </a:rPr>
              <a:t>Logo Variations</a:t>
            </a:r>
            <a:endParaRPr lang="en-US" sz="2400" b="0">
              <a:solidFill>
                <a:srgbClr val="B88E21"/>
              </a:solidFill>
              <a:latin typeface="+mn-lt"/>
            </a:endParaRPr>
          </a:p>
        </p:txBody>
      </p:sp>
      <p:sp>
        <p:nvSpPr>
          <p:cNvPr id="29" name="Title 2"/>
          <p:cNvSpPr txBox="1">
            <a:spLocks/>
          </p:cNvSpPr>
          <p:nvPr userDrawn="1"/>
        </p:nvSpPr>
        <p:spPr>
          <a:xfrm>
            <a:off x="1685359" y="3158880"/>
            <a:ext cx="1632373" cy="319227"/>
          </a:xfrm>
          <a:prstGeom prst="rect">
            <a:avLst/>
          </a:prstGeom>
        </p:spPr>
        <p:txBody>
          <a:bodyPr>
            <a:normAutofit lnSpcReduction="10000"/>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600" b="0" smtClean="0">
                <a:solidFill>
                  <a:srgbClr val="939598"/>
                </a:solidFill>
                <a:latin typeface="+mn-lt"/>
              </a:rPr>
              <a:t>Horizontal Logo</a:t>
            </a:r>
            <a:endParaRPr lang="en-US" sz="1600" b="0">
              <a:solidFill>
                <a:srgbClr val="939598"/>
              </a:solidFill>
              <a:latin typeface="+mn-lt"/>
            </a:endParaRPr>
          </a:p>
        </p:txBody>
      </p:sp>
      <p:sp>
        <p:nvSpPr>
          <p:cNvPr id="30" name="Title 2"/>
          <p:cNvSpPr txBox="1">
            <a:spLocks/>
          </p:cNvSpPr>
          <p:nvPr userDrawn="1"/>
        </p:nvSpPr>
        <p:spPr>
          <a:xfrm>
            <a:off x="1685359" y="5796565"/>
            <a:ext cx="1632373" cy="319227"/>
          </a:xfrm>
          <a:prstGeom prst="rect">
            <a:avLst/>
          </a:prstGeom>
        </p:spPr>
        <p:txBody>
          <a:bodyPr>
            <a:normAutofit lnSpcReduction="10000"/>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600" b="0" smtClean="0">
                <a:solidFill>
                  <a:srgbClr val="939598"/>
                </a:solidFill>
                <a:latin typeface="+mn-lt"/>
              </a:rPr>
              <a:t>Vertical Logo</a:t>
            </a:r>
            <a:endParaRPr lang="en-US" sz="1600" b="0">
              <a:solidFill>
                <a:srgbClr val="939598"/>
              </a:solidFill>
              <a:latin typeface="+mn-lt"/>
            </a:endParaRPr>
          </a:p>
        </p:txBody>
      </p:sp>
      <p:sp>
        <p:nvSpPr>
          <p:cNvPr id="31" name="Title 2"/>
          <p:cNvSpPr txBox="1">
            <a:spLocks/>
          </p:cNvSpPr>
          <p:nvPr userDrawn="1"/>
        </p:nvSpPr>
        <p:spPr>
          <a:xfrm>
            <a:off x="5658102" y="5796565"/>
            <a:ext cx="5623903" cy="319227"/>
          </a:xfrm>
          <a:prstGeom prst="rect">
            <a:avLst/>
          </a:prstGeom>
        </p:spPr>
        <p:txBody>
          <a:bodyPr>
            <a:normAutofit lnSpcReduction="10000"/>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600" b="0" smtClean="0">
                <a:solidFill>
                  <a:srgbClr val="939598"/>
                </a:solidFill>
                <a:latin typeface="+mn-lt"/>
              </a:rPr>
              <a:t>Reverse Logos and Icons</a:t>
            </a:r>
            <a:endParaRPr lang="en-US" sz="1600" b="0">
              <a:solidFill>
                <a:srgbClr val="939598"/>
              </a:solidFill>
              <a:latin typeface="+mn-lt"/>
            </a:endParaRPr>
          </a:p>
        </p:txBody>
      </p:sp>
    </p:spTree>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SBIR/STTR: Photos">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Distribution Statement A: Approved for public release. Distribution is unlimited. Case Number: AFRL-2021-3218, 22 September 2021.</a:t>
            </a:r>
            <a:endParaRPr lang="en-US" dirty="0"/>
          </a:p>
        </p:txBody>
      </p:sp>
      <p:sp>
        <p:nvSpPr>
          <p:cNvPr id="14" name="Rounded Rectangle 13"/>
          <p:cNvSpPr/>
          <p:nvPr userDrawn="1"/>
        </p:nvSpPr>
        <p:spPr>
          <a:xfrm>
            <a:off x="725713" y="3004457"/>
            <a:ext cx="6289331" cy="3142344"/>
          </a:xfrm>
          <a:prstGeom prst="roundRect">
            <a:avLst>
              <a:gd name="adj" fmla="val 4269"/>
            </a:avLst>
          </a:prstGeom>
          <a:solidFill>
            <a:schemeClr val="bg1"/>
          </a:solidFill>
          <a:ln w="38100">
            <a:solidFill>
              <a:srgbClr val="C69F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2"/>
          <p:cNvSpPr txBox="1">
            <a:spLocks/>
          </p:cNvSpPr>
          <p:nvPr userDrawn="1"/>
        </p:nvSpPr>
        <p:spPr>
          <a:xfrm>
            <a:off x="960564" y="3626278"/>
            <a:ext cx="6133110" cy="2421526"/>
          </a:xfrm>
          <a:prstGeom prst="rect">
            <a:avLst/>
          </a:prstGeom>
        </p:spPr>
        <p:txBody>
          <a:bodyPr>
            <a:norm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lgn="l">
              <a:spcAft>
                <a:spcPts val="300"/>
              </a:spcAft>
              <a:buClr>
                <a:schemeClr val="bg2"/>
              </a:buClr>
              <a:buFont typeface="+mj-lt"/>
              <a:buAutoNum type="arabicPeriod"/>
            </a:pPr>
            <a:r>
              <a:rPr lang="en-US" sz="1600" b="0"/>
              <a:t>Go to </a:t>
            </a:r>
            <a:r>
              <a:rPr lang="en-US" sz="1600">
                <a:solidFill>
                  <a:srgbClr val="46A0D1"/>
                </a:solidFill>
              </a:rPr>
              <a:t>dvidshub.net</a:t>
            </a:r>
            <a:r>
              <a:rPr lang="en-US" sz="1600" b="0"/>
              <a:t> in your </a:t>
            </a:r>
            <a:r>
              <a:rPr lang="en-US" sz="1600" b="0" smtClean="0"/>
              <a:t>browser</a:t>
            </a:r>
          </a:p>
          <a:p>
            <a:pPr marL="342900" indent="-342900" algn="l">
              <a:spcAft>
                <a:spcPts val="300"/>
              </a:spcAft>
              <a:buClr>
                <a:schemeClr val="bg2"/>
              </a:buClr>
              <a:buFont typeface="+mj-lt"/>
              <a:buAutoNum type="arabicPeriod"/>
            </a:pPr>
            <a:r>
              <a:rPr lang="en-US" sz="1600" b="0" smtClean="0"/>
              <a:t>Select </a:t>
            </a:r>
            <a:r>
              <a:rPr lang="en-US" sz="1600">
                <a:solidFill>
                  <a:srgbClr val="46A0D1"/>
                </a:solidFill>
              </a:rPr>
              <a:t>Images</a:t>
            </a:r>
            <a:r>
              <a:rPr lang="en-US" sz="1600" b="0"/>
              <a:t> under the Content </a:t>
            </a:r>
            <a:r>
              <a:rPr lang="en-US" sz="1600" b="0" smtClean="0"/>
              <a:t>drop-down menu</a:t>
            </a:r>
          </a:p>
          <a:p>
            <a:pPr marL="342900" indent="-342900" algn="l">
              <a:spcAft>
                <a:spcPts val="300"/>
              </a:spcAft>
              <a:buClr>
                <a:schemeClr val="bg2"/>
              </a:buClr>
              <a:buFont typeface="+mj-lt"/>
              <a:buAutoNum type="arabicPeriod"/>
            </a:pPr>
            <a:r>
              <a:rPr lang="en-US" sz="1600" b="0" smtClean="0"/>
              <a:t>Type </a:t>
            </a:r>
            <a:r>
              <a:rPr lang="en-US" sz="1600" b="0"/>
              <a:t>in your search word(s</a:t>
            </a:r>
            <a:r>
              <a:rPr lang="en-US" sz="1600" b="0" smtClean="0"/>
              <a:t>)</a:t>
            </a:r>
          </a:p>
          <a:p>
            <a:pPr marL="342900" indent="-342900" algn="l">
              <a:spcAft>
                <a:spcPts val="300"/>
              </a:spcAft>
              <a:buClr>
                <a:schemeClr val="bg2"/>
              </a:buClr>
              <a:buFont typeface="+mj-lt"/>
              <a:buAutoNum type="arabicPeriod"/>
            </a:pPr>
            <a:r>
              <a:rPr lang="en-US" sz="1600" b="0" smtClean="0"/>
              <a:t>Select </a:t>
            </a:r>
            <a:r>
              <a:rPr lang="en-US" sz="1600">
                <a:solidFill>
                  <a:srgbClr val="46A0D1"/>
                </a:solidFill>
              </a:rPr>
              <a:t>Air Force</a:t>
            </a:r>
            <a:r>
              <a:rPr lang="en-US" sz="1600" b="0"/>
              <a:t> under the Branch drop-down </a:t>
            </a:r>
            <a:r>
              <a:rPr lang="en-US" sz="1600" b="0" smtClean="0"/>
              <a:t>menu</a:t>
            </a:r>
          </a:p>
          <a:p>
            <a:pPr marL="342900" indent="-342900" algn="l">
              <a:spcAft>
                <a:spcPts val="300"/>
              </a:spcAft>
              <a:buClr>
                <a:schemeClr val="bg2"/>
              </a:buClr>
              <a:buFont typeface="+mj-lt"/>
              <a:buAutoNum type="arabicPeriod"/>
            </a:pPr>
            <a:r>
              <a:rPr lang="en-US" sz="1600" b="0"/>
              <a:t>Select </a:t>
            </a:r>
            <a:r>
              <a:rPr lang="en-US" sz="1600" smtClean="0">
                <a:solidFill>
                  <a:srgbClr val="46A0D1"/>
                </a:solidFill>
              </a:rPr>
              <a:t>Image</a:t>
            </a:r>
            <a:r>
              <a:rPr lang="en-US" sz="1600" b="0" smtClean="0"/>
              <a:t> </a:t>
            </a:r>
            <a:r>
              <a:rPr lang="en-US" sz="1600" b="0"/>
              <a:t>under the Type drop-down menu</a:t>
            </a:r>
          </a:p>
          <a:p>
            <a:pPr marL="342900" indent="-342900" algn="l">
              <a:spcAft>
                <a:spcPts val="300"/>
              </a:spcAft>
              <a:buClr>
                <a:schemeClr val="bg2"/>
              </a:buClr>
              <a:buFont typeface="+mj-lt"/>
              <a:buAutoNum type="arabicPeriod"/>
            </a:pPr>
            <a:r>
              <a:rPr lang="en-US" sz="1600" b="0" smtClean="0"/>
              <a:t>Click on </a:t>
            </a:r>
            <a:r>
              <a:rPr lang="en-US" sz="1600" b="0"/>
              <a:t>an image </a:t>
            </a:r>
            <a:r>
              <a:rPr lang="en-US" sz="1600" b="0" smtClean="0"/>
              <a:t>you like to expand the information.</a:t>
            </a:r>
          </a:p>
          <a:p>
            <a:pPr marL="342900" indent="-342900" algn="l">
              <a:spcAft>
                <a:spcPts val="300"/>
              </a:spcAft>
              <a:buClr>
                <a:schemeClr val="bg2"/>
              </a:buClr>
              <a:buFont typeface="+mj-lt"/>
              <a:buAutoNum type="arabicPeriod"/>
            </a:pPr>
            <a:r>
              <a:rPr lang="en-US" sz="1600" b="0"/>
              <a:t>C</a:t>
            </a:r>
            <a:r>
              <a:rPr lang="en-US" sz="1600" b="0" smtClean="0"/>
              <a:t>lick </a:t>
            </a:r>
            <a:r>
              <a:rPr lang="en-US" sz="1600" b="0"/>
              <a:t>the </a:t>
            </a:r>
            <a:r>
              <a:rPr lang="en-US" sz="1600">
                <a:solidFill>
                  <a:srgbClr val="46A0D1"/>
                </a:solidFill>
              </a:rPr>
              <a:t>Visit Image Page</a:t>
            </a:r>
            <a:r>
              <a:rPr lang="en-US" sz="1600" b="0"/>
              <a:t> </a:t>
            </a:r>
            <a:r>
              <a:rPr lang="en-US" sz="1600" b="0" smtClean="0"/>
              <a:t>button to </a:t>
            </a:r>
            <a:r>
              <a:rPr lang="en-US" sz="1600" b="0"/>
              <a:t>get the image </a:t>
            </a:r>
            <a:r>
              <a:rPr lang="en-US" sz="1600" b="0" smtClean="0"/>
              <a:t>information</a:t>
            </a:r>
          </a:p>
          <a:p>
            <a:pPr marL="342900" indent="-342900" algn="l">
              <a:spcAft>
                <a:spcPts val="300"/>
              </a:spcAft>
              <a:buClr>
                <a:schemeClr val="bg2"/>
              </a:buClr>
              <a:buFont typeface="+mj-lt"/>
              <a:buAutoNum type="arabicPeriod"/>
            </a:pPr>
            <a:r>
              <a:rPr lang="en-US" sz="1600" b="0" smtClean="0"/>
              <a:t>Copy the </a:t>
            </a:r>
            <a:r>
              <a:rPr lang="en-US" sz="1600">
                <a:solidFill>
                  <a:srgbClr val="46A0D1"/>
                </a:solidFill>
              </a:rPr>
              <a:t>Photo ID </a:t>
            </a:r>
            <a:r>
              <a:rPr lang="en-US" sz="1600" smtClean="0">
                <a:solidFill>
                  <a:srgbClr val="46A0D1"/>
                </a:solidFill>
              </a:rPr>
              <a:t>Number</a:t>
            </a:r>
            <a:r>
              <a:rPr lang="en-US" sz="1600" b="0" smtClean="0"/>
              <a:t> for all images needed</a:t>
            </a:r>
            <a:endParaRPr lang="en-US" sz="1600" b="0"/>
          </a:p>
        </p:txBody>
      </p:sp>
      <p:pic>
        <p:nvPicPr>
          <p:cNvPr id="16" name="Picture 15"/>
          <p:cNvPicPr>
            <a:picLocks noChangeAspect="1"/>
          </p:cNvPicPr>
          <p:nvPr userDrawn="1"/>
        </p:nvPicPr>
        <p:blipFill>
          <a:blip r:embed="rId2"/>
          <a:stretch>
            <a:fillRect/>
          </a:stretch>
        </p:blipFill>
        <p:spPr>
          <a:xfrm flipH="1">
            <a:off x="3507222" y="1474743"/>
            <a:ext cx="3324527" cy="2382539"/>
          </a:xfrm>
          <a:prstGeom prst="rect">
            <a:avLst/>
          </a:prstGeom>
        </p:spPr>
      </p:pic>
      <p:sp>
        <p:nvSpPr>
          <p:cNvPr id="17" name="Title 2"/>
          <p:cNvSpPr txBox="1">
            <a:spLocks/>
          </p:cNvSpPr>
          <p:nvPr userDrawn="1"/>
        </p:nvSpPr>
        <p:spPr>
          <a:xfrm>
            <a:off x="3635829" y="1574451"/>
            <a:ext cx="3195921" cy="1804947"/>
          </a:xfrm>
          <a:prstGeom prst="rect">
            <a:avLst/>
          </a:prstGeom>
        </p:spPr>
        <p:txBody>
          <a:bodyPr>
            <a:no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20000"/>
              </a:lnSpc>
            </a:pPr>
            <a:r>
              <a:rPr lang="en-US" sz="1400" b="0">
                <a:solidFill>
                  <a:schemeClr val="bg1"/>
                </a:solidFill>
              </a:rPr>
              <a:t>S</a:t>
            </a:r>
            <a:r>
              <a:rPr lang="en-US" sz="1400" b="0" smtClean="0">
                <a:solidFill>
                  <a:schemeClr val="bg1"/>
                </a:solidFill>
              </a:rPr>
              <a:t>earch the site for images you need and provide us with the image ID numbers.</a:t>
            </a:r>
          </a:p>
          <a:p>
            <a:pPr>
              <a:lnSpc>
                <a:spcPct val="120000"/>
              </a:lnSpc>
              <a:spcBef>
                <a:spcPts val="1800"/>
              </a:spcBef>
            </a:pPr>
            <a:r>
              <a:rPr lang="en-US" sz="1400" b="0" smtClean="0">
                <a:solidFill>
                  <a:schemeClr val="bg1"/>
                </a:solidFill>
              </a:rPr>
              <a:t>Provide us with an image idea or description and we can search for you.</a:t>
            </a:r>
            <a:endParaRPr lang="en-US" sz="1400" b="0">
              <a:solidFill>
                <a:schemeClr val="bg1"/>
              </a:solidFill>
            </a:endParaRPr>
          </a:p>
        </p:txBody>
      </p:sp>
      <p:cxnSp>
        <p:nvCxnSpPr>
          <p:cNvPr id="18" name="Straight Connector 17"/>
          <p:cNvCxnSpPr/>
          <p:nvPr userDrawn="1"/>
        </p:nvCxnSpPr>
        <p:spPr>
          <a:xfrm>
            <a:off x="3854932" y="2487223"/>
            <a:ext cx="2757714" cy="0"/>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userDrawn="1"/>
        </p:nvPicPr>
        <p:blipFill>
          <a:blip r:embed="rId3"/>
          <a:stretch>
            <a:fillRect/>
          </a:stretch>
        </p:blipFill>
        <p:spPr>
          <a:xfrm>
            <a:off x="960564" y="1757915"/>
            <a:ext cx="2311808" cy="1803705"/>
          </a:xfrm>
          <a:prstGeom prst="rect">
            <a:avLst/>
          </a:prstGeom>
        </p:spPr>
      </p:pic>
      <p:sp>
        <p:nvSpPr>
          <p:cNvPr id="20" name="Title 2"/>
          <p:cNvSpPr txBox="1">
            <a:spLocks/>
          </p:cNvSpPr>
          <p:nvPr userDrawn="1"/>
        </p:nvSpPr>
        <p:spPr>
          <a:xfrm>
            <a:off x="1156661" y="1854734"/>
            <a:ext cx="1775637" cy="1200975"/>
          </a:xfrm>
          <a:prstGeom prst="rect">
            <a:avLst/>
          </a:prstGeom>
        </p:spPr>
        <p:txBody>
          <a:bodyPr>
            <a:normAutofit fontScale="40000" lnSpcReduction="20000"/>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20000"/>
              </a:lnSpc>
            </a:pPr>
            <a:r>
              <a:rPr lang="en-US" sz="4500" b="0" smtClean="0">
                <a:solidFill>
                  <a:schemeClr val="bg1"/>
                </a:solidFill>
              </a:rPr>
              <a:t>Photos that are cleared for public use by the Air Force.</a:t>
            </a:r>
            <a:endParaRPr lang="en-US" sz="2900" b="0">
              <a:solidFill>
                <a:schemeClr val="bg1"/>
              </a:solidFill>
            </a:endParaRPr>
          </a:p>
        </p:txBody>
      </p:sp>
      <p:pic>
        <p:nvPicPr>
          <p:cNvPr id="32" name="Picture 31"/>
          <p:cNvPicPr>
            <a:picLocks noChangeAspect="1"/>
          </p:cNvPicPr>
          <p:nvPr userDrawn="1"/>
        </p:nvPicPr>
        <p:blipFill>
          <a:blip r:embed="rId4"/>
          <a:stretch>
            <a:fillRect/>
          </a:stretch>
        </p:blipFill>
        <p:spPr>
          <a:xfrm flipH="1">
            <a:off x="2181779" y="441130"/>
            <a:ext cx="1325444" cy="1252127"/>
          </a:xfrm>
          <a:prstGeom prst="rect">
            <a:avLst/>
          </a:prstGeom>
        </p:spPr>
      </p:pic>
      <p:sp>
        <p:nvSpPr>
          <p:cNvPr id="33" name="Title 2"/>
          <p:cNvSpPr txBox="1">
            <a:spLocks/>
          </p:cNvSpPr>
          <p:nvPr userDrawn="1"/>
        </p:nvSpPr>
        <p:spPr>
          <a:xfrm>
            <a:off x="2241386" y="668175"/>
            <a:ext cx="1254886" cy="485522"/>
          </a:xfrm>
          <a:prstGeom prst="rect">
            <a:avLst/>
          </a:prstGeom>
        </p:spPr>
        <p:txBody>
          <a:bodyPr>
            <a:norm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0" smtClean="0">
                <a:solidFill>
                  <a:schemeClr val="bg1"/>
                </a:solidFill>
              </a:rPr>
              <a:t>Photos</a:t>
            </a:r>
            <a:endParaRPr lang="en-US" sz="2400" b="0">
              <a:solidFill>
                <a:schemeClr val="bg1"/>
              </a:solidFill>
              <a:latin typeface="+mn-lt"/>
            </a:endParaRPr>
          </a:p>
        </p:txBody>
      </p:sp>
      <p:sp>
        <p:nvSpPr>
          <p:cNvPr id="34" name="Title 2"/>
          <p:cNvSpPr txBox="1">
            <a:spLocks/>
          </p:cNvSpPr>
          <p:nvPr userDrawn="1"/>
        </p:nvSpPr>
        <p:spPr>
          <a:xfrm>
            <a:off x="7686486" y="5687376"/>
            <a:ext cx="3853543" cy="377658"/>
          </a:xfrm>
          <a:prstGeom prst="rect">
            <a:avLst/>
          </a:prstGeom>
        </p:spPr>
        <p:txBody>
          <a:bodyPr>
            <a:norm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600" b="0" smtClean="0">
                <a:solidFill>
                  <a:srgbClr val="939598"/>
                </a:solidFill>
                <a:latin typeface="+mn-lt"/>
              </a:rPr>
              <a:t>Examples created with DVIDS images</a:t>
            </a:r>
            <a:endParaRPr lang="en-US" sz="1600" b="0">
              <a:solidFill>
                <a:srgbClr val="939598"/>
              </a:solidFill>
              <a:latin typeface="+mn-lt"/>
            </a:endParaRPr>
          </a:p>
        </p:txBody>
      </p:sp>
      <p:pic>
        <p:nvPicPr>
          <p:cNvPr id="35" name="Picture 34"/>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7643226" y="1346412"/>
            <a:ext cx="3940063" cy="1313355"/>
          </a:xfrm>
          <a:prstGeom prst="rect">
            <a:avLst/>
          </a:prstGeom>
        </p:spPr>
      </p:pic>
      <p:pic>
        <p:nvPicPr>
          <p:cNvPr id="36" name="Picture 35"/>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7643226" y="4400061"/>
            <a:ext cx="3940063" cy="1113495"/>
          </a:xfrm>
          <a:prstGeom prst="rect">
            <a:avLst/>
          </a:prstGeom>
        </p:spPr>
      </p:pic>
      <p:grpSp>
        <p:nvGrpSpPr>
          <p:cNvPr id="37" name="Group 36"/>
          <p:cNvGrpSpPr/>
          <p:nvPr userDrawn="1"/>
        </p:nvGrpSpPr>
        <p:grpSpPr>
          <a:xfrm>
            <a:off x="7643226" y="2779535"/>
            <a:ext cx="3940062" cy="1418118"/>
            <a:chOff x="7746623" y="2659767"/>
            <a:chExt cx="3940062" cy="1418118"/>
          </a:xfrm>
        </p:grpSpPr>
        <p:pic>
          <p:nvPicPr>
            <p:cNvPr id="38" name="Picture 37"/>
            <p:cNvPicPr>
              <a:picLocks noChangeAspect="1"/>
            </p:cNvPicPr>
            <p:nvPr/>
          </p:nvPicPr>
          <p:blipFill rotWithShape="1">
            <a:blip r:embed="rId7" cstate="hqprint">
              <a:extLst>
                <a:ext uri="{28A0092B-C50C-407E-A947-70E740481C1C}">
                  <a14:useLocalDpi xmlns:a14="http://schemas.microsoft.com/office/drawing/2010/main" val="0"/>
                </a:ext>
              </a:extLst>
            </a:blip>
            <a:srcRect l="30873" r="-3"/>
            <a:stretch/>
          </p:blipFill>
          <p:spPr>
            <a:xfrm>
              <a:off x="9819406" y="2659767"/>
              <a:ext cx="1867279" cy="1418118"/>
            </a:xfrm>
            <a:prstGeom prst="rect">
              <a:avLst/>
            </a:prstGeom>
          </p:spPr>
        </p:pic>
        <p:pic>
          <p:nvPicPr>
            <p:cNvPr id="39" name="Picture 38"/>
            <p:cNvPicPr>
              <a:picLocks noChangeAspect="1"/>
            </p:cNvPicPr>
            <p:nvPr/>
          </p:nvPicPr>
          <p:blipFill rotWithShape="1">
            <a:blip r:embed="rId8" cstate="hqprint">
              <a:extLst>
                <a:ext uri="{28A0092B-C50C-407E-A947-70E740481C1C}">
                  <a14:useLocalDpi xmlns:a14="http://schemas.microsoft.com/office/drawing/2010/main" val="0"/>
                </a:ext>
              </a:extLst>
            </a:blip>
            <a:srcRect l="35447" t="4783" b="6216"/>
            <a:stretch/>
          </p:blipFill>
          <p:spPr>
            <a:xfrm>
              <a:off x="7746623" y="2659767"/>
              <a:ext cx="1959178" cy="1418118"/>
            </a:xfrm>
            <a:prstGeom prst="rect">
              <a:avLst/>
            </a:prstGeom>
          </p:spPr>
        </p:pic>
      </p:grpSp>
    </p:spTree>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870046"/>
            <a:ext cx="12192000" cy="1036320"/>
          </a:xfrm>
        </p:spPr>
        <p:txBody>
          <a:bodyPr anchor="ctr"/>
          <a:lstStyle>
            <a:lvl1pPr algn="ctr">
              <a:defRPr sz="4000" b="1" cap="none">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1985554" y="1933309"/>
            <a:ext cx="8247017" cy="3478055"/>
          </a:xfrm>
        </p:spPr>
        <p:txBody>
          <a:bodyPr anchor="t">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Footer Placeholder 4"/>
          <p:cNvSpPr>
            <a:spLocks noGrp="1"/>
          </p:cNvSpPr>
          <p:nvPr>
            <p:ph type="ftr" sz="quarter" idx="11"/>
          </p:nvPr>
        </p:nvSpPr>
        <p:spPr>
          <a:xfrm>
            <a:off x="1" y="6444343"/>
            <a:ext cx="12191999" cy="413657"/>
          </a:xfrm>
        </p:spPr>
        <p:txBody>
          <a:bodyPr/>
          <a:lstStyle>
            <a:lvl1pPr algn="ctr">
              <a:defRPr/>
            </a:lvl1pPr>
          </a:lstStyle>
          <a:p>
            <a:r>
              <a:rPr lang="en-US" dirty="0" smtClean="0"/>
              <a:t>Distribution Statement A: Approved for public release. Distribution is unlimited. Case Number: AFRL-2021-3218, 22 September 2021.</a:t>
            </a:r>
            <a:endParaRPr lang="en-US" dirty="0"/>
          </a:p>
        </p:txBody>
      </p:sp>
    </p:spTree>
    <p:extLst>
      <p:ext uri="{BB962C8B-B14F-4D97-AF65-F5344CB8AC3E}">
        <p14:creationId xmlns:p14="http://schemas.microsoft.com/office/powerpoint/2010/main" val="278979276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76276"/>
            <a:ext cx="12191999" cy="1412966"/>
          </a:xfrm>
        </p:spPr>
        <p:txBody>
          <a:bodyPr/>
          <a:lstStyle>
            <a:lvl1pPr algn="ctr">
              <a:defRPr b="1"/>
            </a:lvl1pPr>
          </a:lstStyle>
          <a:p>
            <a:r>
              <a:rPr lang="en-US" smtClean="0"/>
              <a:t>Click to edit Master title style</a:t>
            </a:r>
            <a:endParaRPr lang="en-US"/>
          </a:p>
        </p:txBody>
      </p:sp>
      <p:sp>
        <p:nvSpPr>
          <p:cNvPr id="3" name="Content Placeholder 2"/>
          <p:cNvSpPr>
            <a:spLocks noGrp="1"/>
          </p:cNvSpPr>
          <p:nvPr>
            <p:ph sz="half" idx="1"/>
          </p:nvPr>
        </p:nvSpPr>
        <p:spPr>
          <a:xfrm>
            <a:off x="1484312" y="2098767"/>
            <a:ext cx="4895055" cy="3124201"/>
          </a:xfrm>
        </p:spPr>
        <p:txBody>
          <a:bodyPr anchor="t">
            <a:normAutofit/>
          </a:bodyPr>
          <a:lstStyle>
            <a:lvl1pPr>
              <a:defRPr sz="1800" b="0">
                <a:latin typeface="+mn-lt"/>
              </a:defRPr>
            </a:lvl1pPr>
            <a:lvl2pPr>
              <a:defRPr sz="1600" b="0">
                <a:latin typeface="+mn-lt"/>
              </a:defRPr>
            </a:lvl2pPr>
            <a:lvl3pPr>
              <a:defRPr sz="1400" b="0">
                <a:latin typeface="+mn-lt"/>
              </a:defRPr>
            </a:lvl3pPr>
            <a:lvl4pPr>
              <a:defRPr sz="1200" b="0">
                <a:latin typeface="+mn-lt"/>
              </a:defRPr>
            </a:lvl4pPr>
            <a:lvl5pPr>
              <a:defRPr sz="1200" b="0">
                <a:latin typeface="+mn-lt"/>
              </a:defRPr>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098768"/>
            <a:ext cx="4895056" cy="3124200"/>
          </a:xfrm>
        </p:spPr>
        <p:txBody>
          <a:bodyPr anchor="t">
            <a:normAutofit/>
          </a:bodyPr>
          <a:lstStyle>
            <a:lvl1pPr>
              <a:defRPr sz="1800" b="0">
                <a:latin typeface="+mn-lt"/>
              </a:defRPr>
            </a:lvl1pPr>
            <a:lvl2pPr>
              <a:defRPr sz="1600" b="0">
                <a:latin typeface="+mn-lt"/>
              </a:defRPr>
            </a:lvl2pPr>
            <a:lvl3pPr>
              <a:defRPr sz="1400" b="0">
                <a:latin typeface="+mn-lt"/>
              </a:defRPr>
            </a:lvl3pPr>
            <a:lvl4pPr>
              <a:defRPr sz="1200" b="0">
                <a:latin typeface="+mn-lt"/>
              </a:defRPr>
            </a:lvl4pPr>
            <a:lvl5pPr>
              <a:defRPr sz="1200" b="0">
                <a:latin typeface="+mn-lt"/>
              </a:defRPr>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a:xfrm>
            <a:off x="0" y="6444343"/>
            <a:ext cx="12191999" cy="413657"/>
          </a:xfrm>
        </p:spPr>
        <p:txBody>
          <a:bodyPr/>
          <a:lstStyle>
            <a:lvl1pPr algn="ctr">
              <a:defRPr/>
            </a:lvl1pPr>
          </a:lstStyle>
          <a:p>
            <a:r>
              <a:rPr lang="en-US" dirty="0" smtClean="0"/>
              <a:t>Distribution Statement A: Approved for public release. Distribution is unlimited. Case Number: AFRL-2021-3218, 22 September 2021.</a:t>
            </a:r>
            <a:endParaRPr lang="en-US" dirty="0"/>
          </a:p>
        </p:txBody>
      </p:sp>
    </p:spTree>
    <p:extLst>
      <p:ext uri="{BB962C8B-B14F-4D97-AF65-F5344CB8AC3E}">
        <p14:creationId xmlns:p14="http://schemas.microsoft.com/office/powerpoint/2010/main" val="175875681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914401"/>
            <a:ext cx="12191999" cy="914400"/>
          </a:xfrm>
        </p:spPr>
        <p:txBody>
          <a:bodyPr/>
          <a:lstStyle>
            <a:lvl1pPr algn="ctr">
              <a:defRPr b="1"/>
            </a:lvl1pPr>
          </a:lstStyle>
          <a:p>
            <a:r>
              <a:rPr lang="en-US" smtClean="0"/>
              <a:t>Click to edit Master title style</a:t>
            </a:r>
            <a:endParaRPr lang="en-US" dirty="0"/>
          </a:p>
        </p:txBody>
      </p:sp>
      <p:sp>
        <p:nvSpPr>
          <p:cNvPr id="3" name="Text Placeholder 2"/>
          <p:cNvSpPr>
            <a:spLocks noGrp="1"/>
          </p:cNvSpPr>
          <p:nvPr>
            <p:ph type="body" idx="1"/>
          </p:nvPr>
        </p:nvSpPr>
        <p:spPr>
          <a:xfrm>
            <a:off x="1484311" y="1828801"/>
            <a:ext cx="4895056" cy="576262"/>
          </a:xfrm>
        </p:spPr>
        <p:txBody>
          <a:bodyPr anchor="ctr">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84311" y="2505605"/>
            <a:ext cx="4895056" cy="2455862"/>
          </a:xfrm>
        </p:spPr>
        <p:txBody>
          <a:bodyPr anchor="t">
            <a:normAutofit/>
          </a:bodyPr>
          <a:lstStyle>
            <a:lvl1pPr>
              <a:defRPr sz="1800" b="0">
                <a:latin typeface="+mn-lt"/>
              </a:defRPr>
            </a:lvl1pPr>
            <a:lvl2pPr>
              <a:defRPr sz="1600" b="0">
                <a:latin typeface="+mn-lt"/>
              </a:defRPr>
            </a:lvl2pPr>
            <a:lvl3pPr>
              <a:defRPr sz="1400" b="0">
                <a:latin typeface="+mn-lt"/>
              </a:defRPr>
            </a:lvl3pPr>
            <a:lvl4pPr>
              <a:defRPr sz="1200" b="0">
                <a:latin typeface="+mn-lt"/>
              </a:defRPr>
            </a:lvl4pPr>
            <a:lvl5pPr>
              <a:defRPr sz="1200" b="0">
                <a:latin typeface="+mn-lt"/>
              </a:defRPr>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07967" y="1837268"/>
            <a:ext cx="4895057" cy="576262"/>
          </a:xfrm>
        </p:spPr>
        <p:txBody>
          <a:bodyPr anchor="ctr">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07967" y="2505605"/>
            <a:ext cx="4895056" cy="2455862"/>
          </a:xfrm>
        </p:spPr>
        <p:txBody>
          <a:bodyPr anchor="t">
            <a:normAutofit/>
          </a:bodyPr>
          <a:lstStyle>
            <a:lvl1pPr>
              <a:defRPr sz="1800" b="0">
                <a:latin typeface="+mn-lt"/>
              </a:defRPr>
            </a:lvl1pPr>
            <a:lvl2pPr>
              <a:defRPr sz="1600" b="0">
                <a:latin typeface="+mn-lt"/>
              </a:defRPr>
            </a:lvl2pPr>
            <a:lvl3pPr>
              <a:defRPr sz="1400" b="0">
                <a:latin typeface="+mn-lt"/>
              </a:defRPr>
            </a:lvl3pPr>
            <a:lvl4pPr>
              <a:defRPr sz="1200" b="0">
                <a:latin typeface="+mn-lt"/>
              </a:defRPr>
            </a:lvl4pPr>
            <a:lvl5pPr>
              <a:defRPr sz="1200" b="0">
                <a:latin typeface="+mn-lt"/>
              </a:defRPr>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lvl1pPr>
              <a:defRPr/>
            </a:lvl1pPr>
          </a:lstStyle>
          <a:p>
            <a:r>
              <a:rPr lang="en-US" dirty="0" smtClean="0"/>
              <a:t>Distribution Statement A: Approved for public release. Distribution is unlimited. Case Number: AFRL-2021-3218, 22 September 2021.</a:t>
            </a:r>
            <a:endParaRPr lang="en-US" dirty="0"/>
          </a:p>
        </p:txBody>
      </p:sp>
    </p:spTree>
    <p:extLst>
      <p:ext uri="{BB962C8B-B14F-4D97-AF65-F5344CB8AC3E}">
        <p14:creationId xmlns:p14="http://schemas.microsoft.com/office/powerpoint/2010/main" val="255036234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903243"/>
            <a:ext cx="12191999" cy="931817"/>
          </a:xfrm>
        </p:spPr>
        <p:txBody>
          <a:bodyPr/>
          <a:lstStyle>
            <a:lvl1pPr algn="ctr">
              <a:defRPr b="1"/>
            </a:lvl1p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lvl1pPr>
              <a:defRPr/>
            </a:lvl1pPr>
          </a:lstStyle>
          <a:p>
            <a:r>
              <a:rPr lang="en-US" dirty="0" smtClean="0"/>
              <a:t>Distribution Statement A: Approved for public release. Distribution is unlimited. Case Number: AFRL-2021-3218, 22 September 2021.</a:t>
            </a:r>
            <a:endParaRPr lang="en-US" dirty="0"/>
          </a:p>
        </p:txBody>
      </p:sp>
    </p:spTree>
    <p:extLst>
      <p:ext uri="{BB962C8B-B14F-4D97-AF65-F5344CB8AC3E}">
        <p14:creationId xmlns:p14="http://schemas.microsoft.com/office/powerpoint/2010/main" val="412683082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r>
              <a:rPr lang="en-US" dirty="0" smtClean="0"/>
              <a:t>Distribution Statement A: Approved for public release. Distribution is unlimited. Case Number: AFRL-2021-3218, 22 September 2021.</a:t>
            </a:r>
            <a:endParaRPr lang="en-US" dirty="0"/>
          </a:p>
        </p:txBody>
      </p:sp>
    </p:spTree>
    <p:extLst>
      <p:ext uri="{BB962C8B-B14F-4D97-AF65-F5344CB8AC3E}">
        <p14:creationId xmlns:p14="http://schemas.microsoft.com/office/powerpoint/2010/main" val="333395971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 y="1600200"/>
            <a:ext cx="5033432" cy="752475"/>
          </a:xfrm>
        </p:spPr>
        <p:txBody>
          <a:bodyPr anchor="t">
            <a:normAutofit/>
          </a:bodyPr>
          <a:lstStyle>
            <a:lvl1pPr algn="r">
              <a:defRPr sz="2400" b="1"/>
            </a:lvl1pPr>
          </a:lstStyle>
          <a:p>
            <a:r>
              <a:rPr lang="en-US" smtClean="0"/>
              <a:t>Click to edit Master title style</a:t>
            </a:r>
            <a:endParaRPr lang="en-US" dirty="0"/>
          </a:p>
        </p:txBody>
      </p:sp>
      <p:sp>
        <p:nvSpPr>
          <p:cNvPr id="3" name="Content Placeholder 2"/>
          <p:cNvSpPr>
            <a:spLocks noGrp="1"/>
          </p:cNvSpPr>
          <p:nvPr>
            <p:ph idx="1"/>
          </p:nvPr>
        </p:nvSpPr>
        <p:spPr>
          <a:xfrm>
            <a:off x="5262033" y="1600200"/>
            <a:ext cx="6240990" cy="4191000"/>
          </a:xfrm>
        </p:spPr>
        <p:txBody>
          <a:bodyPr anchor="t">
            <a:normAutofit/>
          </a:bodyPr>
          <a:lstStyle>
            <a:lvl1pPr>
              <a:defRPr sz="2000" b="0">
                <a:latin typeface="+mn-lt"/>
              </a:defRPr>
            </a:lvl1pPr>
            <a:lvl2pPr>
              <a:defRPr sz="1800" b="0">
                <a:latin typeface="+mn-lt"/>
              </a:defRPr>
            </a:lvl2pPr>
            <a:lvl3pPr>
              <a:defRPr sz="1600" b="0">
                <a:latin typeface="+mn-lt"/>
              </a:defRPr>
            </a:lvl3pPr>
            <a:lvl4pPr>
              <a:defRPr sz="1400" b="0">
                <a:latin typeface="+mn-lt"/>
              </a:defRPr>
            </a:lvl4pPr>
            <a:lvl5pPr>
              <a:defRPr sz="1400" b="0">
                <a:latin typeface="+mn-lt"/>
              </a:defRPr>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0" y="2348593"/>
            <a:ext cx="5033433" cy="1208314"/>
          </a:xfrm>
        </p:spPr>
        <p:txBody>
          <a:bodyPr anchor="t">
            <a:normAutofit/>
          </a:bodyPr>
          <a:lstStyle>
            <a:lvl1pPr marL="0" indent="0" algn="r">
              <a:buNone/>
              <a:defRPr sz="1600" b="0">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dirty="0" smtClean="0"/>
              <a:t>Distribution Statement A: Approved for public release. Distribution is unlimited. Case Number: AFRL-2021-3218, 22 September 2021.</a:t>
            </a:r>
            <a:endParaRPr lang="en-US" dirty="0"/>
          </a:p>
        </p:txBody>
      </p:sp>
    </p:spTree>
    <p:extLst>
      <p:ext uri="{BB962C8B-B14F-4D97-AF65-F5344CB8AC3E}">
        <p14:creationId xmlns:p14="http://schemas.microsoft.com/office/powerpoint/2010/main" val="151170697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6038" y="1752599"/>
            <a:ext cx="5426158" cy="781051"/>
          </a:xfrm>
        </p:spPr>
        <p:txBody>
          <a:bodyPr anchor="t">
            <a:normAutofit/>
          </a:bodyPr>
          <a:lstStyle>
            <a:lvl1pPr algn="r">
              <a:defRPr sz="2800" b="1"/>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6549653" y="1126671"/>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786038" y="2533650"/>
            <a:ext cx="5426158" cy="1828800"/>
          </a:xfrm>
        </p:spPr>
        <p:txBody>
          <a:bodyPr>
            <a:normAutofit/>
          </a:bodyPr>
          <a:lstStyle>
            <a:lvl1pPr marL="0" indent="0" algn="r">
              <a:buNone/>
              <a:defRPr sz="1800" b="0">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dirty="0" smtClean="0"/>
              <a:t>Distribution Statement A: Approved for public release. Distribution is unlimited. Case Number: AFRL-2021-3218, 22 September 2021.</a:t>
            </a:r>
            <a:endParaRPr lang="en-US" dirty="0"/>
          </a:p>
        </p:txBody>
      </p:sp>
    </p:spTree>
    <p:extLst>
      <p:ext uri="{BB962C8B-B14F-4D97-AF65-F5344CB8AC3E}">
        <p14:creationId xmlns:p14="http://schemas.microsoft.com/office/powerpoint/2010/main" val="343199002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3.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931003"/>
            <a:ext cx="12191999" cy="914400"/>
          </a:xfrm>
          <a:prstGeom prst="rect">
            <a:avLst/>
          </a:prstGeom>
          <a:effectLst/>
        </p:spPr>
        <p:txBody>
          <a:bodyPr vert="horz" lIns="0" tIns="0" rIns="0" bIns="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1933575"/>
            <a:ext cx="10018713" cy="3857626"/>
          </a:xfrm>
          <a:prstGeom prst="rect">
            <a:avLst/>
          </a:prstGeom>
        </p:spPr>
        <p:txBody>
          <a:bodyPr vert="horz" lIns="0" tIns="0" rIns="0" bIns="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Rectangle 13"/>
          <p:cNvSpPr/>
          <p:nvPr userDrawn="1"/>
        </p:nvSpPr>
        <p:spPr>
          <a:xfrm>
            <a:off x="-1" y="6444342"/>
            <a:ext cx="12192000" cy="413657"/>
          </a:xfrm>
          <a:prstGeom prst="rect">
            <a:avLst/>
          </a:prstGeom>
          <a:solidFill>
            <a:srgbClr val="0B4D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cxnSp>
        <p:nvCxnSpPr>
          <p:cNvPr id="16" name="Straight Connector 15"/>
          <p:cNvCxnSpPr>
            <a:cxnSpLocks/>
          </p:cNvCxnSpPr>
          <p:nvPr userDrawn="1"/>
        </p:nvCxnSpPr>
        <p:spPr>
          <a:xfrm>
            <a:off x="5578475" y="727544"/>
            <a:ext cx="6613524" cy="0"/>
          </a:xfrm>
          <a:prstGeom prst="line">
            <a:avLst/>
          </a:prstGeom>
          <a:ln w="15875">
            <a:solidFill>
              <a:srgbClr val="B88E21"/>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3"/>
          </p:nvPr>
        </p:nvSpPr>
        <p:spPr>
          <a:xfrm>
            <a:off x="1" y="6444343"/>
            <a:ext cx="12192000" cy="413657"/>
          </a:xfrm>
          <a:prstGeom prst="rect">
            <a:avLst/>
          </a:prstGeom>
        </p:spPr>
        <p:txBody>
          <a:bodyPr vert="horz" lIns="0" tIns="0" rIns="0" bIns="0" rtlCol="0" anchor="ctr"/>
          <a:lstStyle>
            <a:lvl1pPr algn="ctr">
              <a:defRPr sz="1000" b="0" i="0">
                <a:solidFill>
                  <a:schemeClr val="bg1"/>
                </a:solidFill>
                <a:effectLst/>
                <a:latin typeface="+mn-lt"/>
              </a:defRPr>
            </a:lvl1pPr>
          </a:lstStyle>
          <a:p>
            <a:r>
              <a:rPr lang="en-US" dirty="0" smtClean="0"/>
              <a:t>Distribution Statement A: Approved for public release. Distribution is unlimited. Case Number: AFRL-2021-3218, 22 September 2021.</a:t>
            </a:r>
            <a:endParaRPr lang="en-US" dirty="0"/>
          </a:p>
        </p:txBody>
      </p:sp>
      <p:cxnSp>
        <p:nvCxnSpPr>
          <p:cNvPr id="10" name="Straight Connector 9">
            <a:extLst>
              <a:ext uri="{FF2B5EF4-FFF2-40B4-BE49-F238E27FC236}">
                <a16:creationId xmlns:a16="http://schemas.microsoft.com/office/drawing/2014/main" id="{9EF20D10-456B-9D44-B346-70EB8F23802B}"/>
              </a:ext>
            </a:extLst>
          </p:cNvPr>
          <p:cNvCxnSpPr>
            <a:cxnSpLocks/>
          </p:cNvCxnSpPr>
          <p:nvPr userDrawn="1"/>
        </p:nvCxnSpPr>
        <p:spPr>
          <a:xfrm>
            <a:off x="0" y="727544"/>
            <a:ext cx="4840941" cy="0"/>
          </a:xfrm>
          <a:prstGeom prst="line">
            <a:avLst/>
          </a:prstGeom>
          <a:ln w="15875">
            <a:solidFill>
              <a:srgbClr val="B88E2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a:blip r:embed="rId25" cstate="hqprint">
            <a:extLst>
              <a:ext uri="{28A0092B-C50C-407E-A947-70E740481C1C}">
                <a14:useLocalDpi xmlns:a14="http://schemas.microsoft.com/office/drawing/2010/main" val="0"/>
              </a:ext>
            </a:extLst>
          </a:blip>
          <a:stretch>
            <a:fillRect/>
          </a:stretch>
        </p:blipFill>
        <p:spPr>
          <a:xfrm>
            <a:off x="338111" y="83890"/>
            <a:ext cx="1146199" cy="1122720"/>
          </a:xfrm>
          <a:prstGeom prst="rect">
            <a:avLst/>
          </a:prstGeom>
        </p:spPr>
      </p:pic>
      <p:pic>
        <p:nvPicPr>
          <p:cNvPr id="6" name="Picture 5"/>
          <p:cNvPicPr>
            <a:picLocks noChangeAspect="1"/>
          </p:cNvPicPr>
          <p:nvPr userDrawn="1"/>
        </p:nvPicPr>
        <p:blipFill>
          <a:blip r:embed="rId26">
            <a:duotone>
              <a:schemeClr val="bg2">
                <a:shade val="45000"/>
                <a:satMod val="135000"/>
              </a:schemeClr>
              <a:prstClr val="white"/>
            </a:duotone>
            <a:extLst>
              <a:ext uri="{BEBA8EAE-BF5A-486C-A8C5-ECC9F3942E4B}">
                <a14:imgProps xmlns:a14="http://schemas.microsoft.com/office/drawing/2010/main">
                  <a14:imgLayer r:embed="rId27">
                    <a14:imgEffect>
                      <a14:colorTemperature colorTemp="112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4401973" y="302302"/>
            <a:ext cx="2353003" cy="685896"/>
          </a:xfrm>
          <a:prstGeom prst="rect">
            <a:avLst/>
          </a:prstGeom>
        </p:spPr>
      </p:pic>
    </p:spTree>
    <p:extLst>
      <p:ext uri="{BB962C8B-B14F-4D97-AF65-F5344CB8AC3E}">
        <p14:creationId xmlns:p14="http://schemas.microsoft.com/office/powerpoint/2010/main" val="19276743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5" r:id="rId14"/>
    <p:sldLayoutId id="2147483676" r:id="rId15"/>
    <p:sldLayoutId id="2147483677" r:id="rId16"/>
    <p:sldLayoutId id="2147483679" r:id="rId17"/>
    <p:sldLayoutId id="2147483678" r:id="rId18"/>
    <p:sldLayoutId id="2147483680" r:id="rId19"/>
    <p:sldLayoutId id="2147483681" r:id="rId20"/>
    <p:sldLayoutId id="2147483682" r:id="rId21"/>
    <p:sldLayoutId id="2147483683" r:id="rId22"/>
    <p:sldLayoutId id="2147483684" r:id="rId23"/>
  </p:sldLayoutIdLst>
  <p:timing>
    <p:tnLst>
      <p:par>
        <p:cTn id="1" dur="indefinite" restart="never" nodeType="tmRoot"/>
      </p:par>
    </p:tnLst>
  </p:timing>
  <p:hf sldNum="0" hdr="0" dt="0"/>
  <p:txStyles>
    <p:titleStyle>
      <a:lvl1pPr algn="ctr" defTabSz="457200" rtl="0" eaLnBrk="1" latinLnBrk="0" hangingPunct="1">
        <a:spcBef>
          <a:spcPct val="0"/>
        </a:spcBef>
        <a:buNone/>
        <a:defRPr sz="4000" b="1" kern="1200" cap="none">
          <a:ln w="3175" cmpd="sng">
            <a:noFill/>
          </a:ln>
          <a:solidFill>
            <a:schemeClr val="tx2"/>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2"/>
        </a:buClr>
        <a:buSzPct val="145000"/>
        <a:buFont typeface="Arial"/>
        <a:buChar char="•"/>
        <a:defRPr sz="2400" b="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bg2"/>
        </a:buClr>
        <a:buSzPct val="145000"/>
        <a:buFont typeface="Wingdings" charset="2"/>
        <a:buChar char="§"/>
        <a:defRPr sz="2000" b="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tx2"/>
        </a:buClr>
        <a:buSzPct val="145000"/>
        <a:buFont typeface="Wingdings" charset="2"/>
        <a:buChar char="§"/>
        <a:defRPr sz="1800" b="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45000"/>
        <a:buFont typeface="Wingdings" charset="2"/>
        <a:buChar char="§"/>
        <a:defRPr sz="1600" b="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60000"/>
            <a:lumOff val="40000"/>
          </a:schemeClr>
        </a:buClr>
        <a:buSzPct val="145000"/>
        <a:buFont typeface="Wingdings" charset="2"/>
        <a:buChar char="§"/>
        <a:defRPr sz="1400" b="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6.emf"/></Relationships>
</file>

<file path=ppt/slides/_rels/slide1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dodcui.mi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emf"/></Relationships>
</file>

<file path=ppt/slides/_rels/slide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nvlpubs.nist.gov/nistpubs/hb/2017/NIST.HB.162.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e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6.emf"/><Relationship Id="rId4" Type="http://schemas.openxmlformats.org/officeDocument/2006/relationships/image" Target="../media/image8.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mailto:Kelley.Kiernan@us.af.mil" TargetMode="External"/><Relationship Id="rId2" Type="http://schemas.openxmlformats.org/officeDocument/2006/relationships/hyperlink" Target="https://www.safcn.af.mil/CISO/Small-Business-Cybersecurity-Information/" TargetMode="External"/><Relationship Id="rId1" Type="http://schemas.openxmlformats.org/officeDocument/2006/relationships/slideLayout" Target="../slideLayouts/slideLayout2.xml"/><Relationship Id="rId4" Type="http://schemas.openxmlformats.org/officeDocument/2006/relationships/hyperlink" Target="https://www.zoomgov.com/webinar/register/WN_6Gz84TQGRvm6YHMSVyE0Qg"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hyperlink" Target="https://www.preveil.com/resources/webinar-john-ellis-on-cmmc-2-0/"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preveil.com/resources/webinar-john-ellis-on-cmmc-2-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safcn.af.mil/Organizations/CISO-Homepage/Small-Business-Cybersecurity-Information/"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hyperlink" Target="https://www.zoomgov.com/webinar/register/WN_CHsGAoWXTJSU5cDvEmQQHQ" TargetMode="External"/><Relationship Id="rId4" Type="http://schemas.openxmlformats.org/officeDocument/2006/relationships/hyperlink" Target="mailto:Kelley.Kiernan@us.af.mil"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s://www.zoomgov.com/webinar/register/WN_CHsGAoWXTJSU5cDvEmQQHQ"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7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48.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9.emf"/><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9012"/>
            <a:ext cx="12192000" cy="7207012"/>
          </a:xfrm>
          <a:prstGeom prst="rect">
            <a:avLst/>
          </a:prstGeom>
        </p:spPr>
      </p:pic>
      <p:sp>
        <p:nvSpPr>
          <p:cNvPr id="2" name="Subtitle 1"/>
          <p:cNvSpPr>
            <a:spLocks noGrp="1"/>
          </p:cNvSpPr>
          <p:nvPr>
            <p:ph type="subTitle" idx="1"/>
          </p:nvPr>
        </p:nvSpPr>
        <p:spPr>
          <a:xfrm>
            <a:off x="4709950" y="5190839"/>
            <a:ext cx="7329813" cy="881350"/>
          </a:xfrm>
        </p:spPr>
        <p:txBody>
          <a:bodyPr/>
          <a:lstStyle/>
          <a:p>
            <a:r>
              <a:rPr lang="en-US" dirty="0" smtClean="0">
                <a:solidFill>
                  <a:schemeClr val="accent4"/>
                </a:solidFill>
              </a:rPr>
              <a:t>Version 14 Jan 2022</a:t>
            </a:r>
            <a:endParaRPr lang="en-US" dirty="0">
              <a:solidFill>
                <a:schemeClr val="accent4"/>
              </a:solidFill>
            </a:endParaRPr>
          </a:p>
          <a:p>
            <a:r>
              <a:rPr lang="en-US" dirty="0" smtClean="0">
                <a:solidFill>
                  <a:schemeClr val="bg1"/>
                </a:solidFill>
              </a:rPr>
              <a:t>#9 in the Blue Cyber Education Series</a:t>
            </a:r>
            <a:endParaRPr lang="en-US" dirty="0">
              <a:solidFill>
                <a:schemeClr val="bg1"/>
              </a:solidFill>
            </a:endParaRPr>
          </a:p>
        </p:txBody>
      </p:sp>
      <p:sp>
        <p:nvSpPr>
          <p:cNvPr id="5" name="Rectangle 4"/>
          <p:cNvSpPr/>
          <p:nvPr/>
        </p:nvSpPr>
        <p:spPr>
          <a:xfrm>
            <a:off x="5066109" y="1340615"/>
            <a:ext cx="6617494" cy="2585323"/>
          </a:xfrm>
          <a:prstGeom prst="rect">
            <a:avLst/>
          </a:prstGeom>
        </p:spPr>
        <p:txBody>
          <a:bodyPr wrap="square">
            <a:spAutoFit/>
          </a:bodyPr>
          <a:lstStyle/>
          <a:p>
            <a:pPr algn="ctr"/>
            <a:r>
              <a:rPr lang="en-US" sz="5400" b="1" dirty="0" smtClean="0">
                <a:solidFill>
                  <a:schemeClr val="bg1"/>
                </a:solidFill>
                <a:latin typeface="+mj-lt"/>
              </a:rPr>
              <a:t>Small Business Needs                      Big Cybersecurity</a:t>
            </a:r>
            <a:endParaRPr lang="en-US" sz="5400" b="1" dirty="0">
              <a:latin typeface="+mj-lt"/>
            </a:endParaRPr>
          </a:p>
        </p:txBody>
      </p:sp>
      <p:sp>
        <p:nvSpPr>
          <p:cNvPr id="9" name="Rectangle 8"/>
          <p:cNvSpPr/>
          <p:nvPr/>
        </p:nvSpPr>
        <p:spPr>
          <a:xfrm>
            <a:off x="0" y="352713"/>
            <a:ext cx="12192000" cy="553998"/>
          </a:xfrm>
          <a:prstGeom prst="rect">
            <a:avLst/>
          </a:prstGeom>
          <a:solidFill>
            <a:schemeClr val="tx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4557713" y="352713"/>
            <a:ext cx="7634287" cy="553998"/>
          </a:xfrm>
          <a:prstGeom prst="rect">
            <a:avLst/>
          </a:prstGeom>
        </p:spPr>
        <p:txBody>
          <a:bodyPr wrap="square">
            <a:spAutoFit/>
          </a:bodyPr>
          <a:lstStyle/>
          <a:p>
            <a:pPr algn="ctr"/>
            <a:r>
              <a:rPr lang="en-US" sz="3000" dirty="0" smtClean="0">
                <a:solidFill>
                  <a:schemeClr val="bg1"/>
                </a:solidFill>
                <a:latin typeface="+mj-lt"/>
              </a:rPr>
              <a:t>AN OFFERING IN THE BLUE CYBER SERIES:</a:t>
            </a:r>
            <a:endParaRPr lang="en-US" sz="3000" dirty="0">
              <a:latin typeface="+mj-lt"/>
            </a:endParaRPr>
          </a:p>
        </p:txBody>
      </p:sp>
      <p:sp>
        <p:nvSpPr>
          <p:cNvPr id="3" name="Footer Placeholder 2"/>
          <p:cNvSpPr>
            <a:spLocks noGrp="1"/>
          </p:cNvSpPr>
          <p:nvPr>
            <p:ph type="ftr" sz="quarter" idx="11"/>
          </p:nvPr>
        </p:nvSpPr>
        <p:spPr/>
        <p:txBody>
          <a:bodyPr/>
          <a:lstStyle/>
          <a:p>
            <a:r>
              <a:rPr lang="en-US" dirty="0" smtClean="0"/>
              <a:t>Distribution Statement A: Approved for public release. Distribution is unlimited. Case Number: AFRL-2021-3218, 22 September 2021.</a:t>
            </a:r>
            <a:endParaRPr lang="en-US" dirty="0"/>
          </a:p>
        </p:txBody>
      </p:sp>
    </p:spTree>
    <p:extLst>
      <p:ext uri="{BB962C8B-B14F-4D97-AF65-F5344CB8AC3E}">
        <p14:creationId xmlns:p14="http://schemas.microsoft.com/office/powerpoint/2010/main" val="4676141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80801"/>
            <a:ext cx="12191999" cy="940526"/>
          </a:xfrm>
        </p:spPr>
        <p:txBody>
          <a:bodyPr/>
          <a:lstStyle/>
          <a:p>
            <a:r>
              <a:rPr lang="en-US" dirty="0" smtClean="0"/>
              <a:t>What </a:t>
            </a:r>
            <a:r>
              <a:rPr lang="en-US" dirty="0"/>
              <a:t>to Report to the Federal Government</a:t>
            </a:r>
          </a:p>
        </p:txBody>
      </p:sp>
      <p:sp>
        <p:nvSpPr>
          <p:cNvPr id="3" name="Content Placeholder 2"/>
          <p:cNvSpPr>
            <a:spLocks noGrp="1"/>
          </p:cNvSpPr>
          <p:nvPr>
            <p:ph idx="1"/>
          </p:nvPr>
        </p:nvSpPr>
        <p:spPr>
          <a:xfrm>
            <a:off x="1088310" y="2228550"/>
            <a:ext cx="10018713" cy="3829050"/>
          </a:xfrm>
        </p:spPr>
        <p:txBody>
          <a:bodyPr>
            <a:normAutofit fontScale="70000" lnSpcReduction="20000"/>
          </a:bodyPr>
          <a:lstStyle/>
          <a:p>
            <a:pPr marL="0" indent="0">
              <a:buNone/>
            </a:pPr>
            <a:r>
              <a:rPr lang="en-US" b="1" i="1" u="sng" dirty="0" smtClean="0"/>
              <a:t>DHS Definition:  </a:t>
            </a:r>
            <a:r>
              <a:rPr lang="en-US" dirty="0" smtClean="0"/>
              <a:t>A </a:t>
            </a:r>
            <a:r>
              <a:rPr lang="en-US" dirty="0"/>
              <a:t>cyber incident is an event that could jeopardize the confidentiality, integrity, or availability of digital information or information systems. </a:t>
            </a:r>
            <a:endParaRPr lang="en-US" dirty="0" smtClean="0"/>
          </a:p>
          <a:p>
            <a:pPr marL="0" indent="0">
              <a:buNone/>
            </a:pPr>
            <a:endParaRPr lang="en-US" dirty="0"/>
          </a:p>
          <a:p>
            <a:pPr marL="0" indent="0">
              <a:buNone/>
            </a:pPr>
            <a:r>
              <a:rPr lang="en-US" b="1" i="1" u="sng" dirty="0" smtClean="0"/>
              <a:t>DFARS 7012 Definition  </a:t>
            </a:r>
            <a:r>
              <a:rPr lang="en-US" dirty="0" smtClean="0"/>
              <a:t>“Cyber </a:t>
            </a:r>
            <a:r>
              <a:rPr lang="en-US" dirty="0"/>
              <a:t>incident” means actions taken through the use of computer networks that result in a compromise or an actual or potentially adverse effect on an information system and/or the information residing therein.</a:t>
            </a:r>
            <a:endParaRPr lang="en-US" dirty="0" smtClean="0"/>
          </a:p>
          <a:p>
            <a:pPr marL="0" indent="0">
              <a:buNone/>
            </a:pPr>
            <a:r>
              <a:rPr lang="en-US" dirty="0" smtClean="0"/>
              <a:t> </a:t>
            </a:r>
          </a:p>
          <a:p>
            <a:pPr marL="0" indent="0">
              <a:buNone/>
            </a:pPr>
            <a:r>
              <a:rPr lang="en-US" sz="2800" b="1" dirty="0"/>
              <a:t>R</a:t>
            </a:r>
            <a:r>
              <a:rPr lang="en-US" sz="2800" b="1" dirty="0" smtClean="0"/>
              <a:t>eport </a:t>
            </a:r>
            <a:r>
              <a:rPr lang="en-US" sz="2800" b="1" dirty="0"/>
              <a:t>all cyber incidents that may: </a:t>
            </a:r>
            <a:endParaRPr lang="en-US" sz="2800" b="1" dirty="0" smtClean="0"/>
          </a:p>
          <a:p>
            <a:pPr lvl="1">
              <a:buSzPct val="160000"/>
            </a:pPr>
            <a:r>
              <a:rPr lang="en-US" sz="2100" b="1" dirty="0" smtClean="0"/>
              <a:t>result </a:t>
            </a:r>
            <a:r>
              <a:rPr lang="en-US" sz="2100" b="1" dirty="0"/>
              <a:t>in a significant loss of data, system availability, or control of systems; </a:t>
            </a:r>
            <a:endParaRPr lang="en-US" sz="2100" b="1" dirty="0" smtClean="0"/>
          </a:p>
          <a:p>
            <a:pPr lvl="1">
              <a:buSzPct val="160000"/>
            </a:pPr>
            <a:r>
              <a:rPr lang="en-US" sz="2100" b="1" dirty="0" smtClean="0"/>
              <a:t>impact </a:t>
            </a:r>
            <a:r>
              <a:rPr lang="en-US" sz="2100" b="1" dirty="0"/>
              <a:t>a large number of victims; </a:t>
            </a:r>
            <a:endParaRPr lang="en-US" sz="2100" b="1" dirty="0" smtClean="0"/>
          </a:p>
          <a:p>
            <a:pPr lvl="1">
              <a:buSzPct val="160000"/>
            </a:pPr>
            <a:r>
              <a:rPr lang="en-US" sz="2100" b="1" dirty="0" smtClean="0"/>
              <a:t>indicate </a:t>
            </a:r>
            <a:r>
              <a:rPr lang="en-US" sz="2100" b="1" dirty="0"/>
              <a:t>unauthorized access to, or malicious software present on, critical information technology systems; </a:t>
            </a:r>
            <a:endParaRPr lang="en-US" sz="2100" b="1" dirty="0" smtClean="0"/>
          </a:p>
          <a:p>
            <a:pPr lvl="1">
              <a:buSzPct val="160000"/>
            </a:pPr>
            <a:r>
              <a:rPr lang="en-US" sz="2100" b="1" dirty="0" smtClean="0"/>
              <a:t>affect </a:t>
            </a:r>
            <a:r>
              <a:rPr lang="en-US" sz="2100" b="1" dirty="0"/>
              <a:t>critical infrastructure or core government functions; or </a:t>
            </a:r>
            <a:endParaRPr lang="en-US" sz="2100" b="1" dirty="0" smtClean="0"/>
          </a:p>
          <a:p>
            <a:pPr lvl="1">
              <a:buSzPct val="160000"/>
            </a:pPr>
            <a:r>
              <a:rPr lang="en-US" sz="2100" b="1" dirty="0" smtClean="0"/>
              <a:t>impact </a:t>
            </a:r>
            <a:r>
              <a:rPr lang="en-US" sz="2100" b="1" dirty="0"/>
              <a:t>national security, economic security, or public health and safety. </a:t>
            </a:r>
          </a:p>
        </p:txBody>
      </p:sp>
      <p:sp>
        <p:nvSpPr>
          <p:cNvPr id="4" name="Footer Placeholder 3"/>
          <p:cNvSpPr>
            <a:spLocks noGrp="1"/>
          </p:cNvSpPr>
          <p:nvPr>
            <p:ph type="ftr" sz="quarter" idx="11"/>
          </p:nvPr>
        </p:nvSpPr>
        <p:spPr/>
        <p:txBody>
          <a:bodyPr/>
          <a:lstStyle/>
          <a:p>
            <a:r>
              <a:rPr lang="en-US" dirty="0" smtClean="0"/>
              <a:t>Distribution Statement A: Approved for public release. Distribution is unlimited. Case Number: AFRL-2021-3218, 22 September 2021.</a:t>
            </a:r>
            <a:endParaRPr lang="en-US" dirty="0"/>
          </a:p>
        </p:txBody>
      </p:sp>
    </p:spTree>
    <p:extLst>
      <p:ext uri="{BB962C8B-B14F-4D97-AF65-F5344CB8AC3E}">
        <p14:creationId xmlns:p14="http://schemas.microsoft.com/office/powerpoint/2010/main" val="3828391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281813"/>
            <a:ext cx="12191999" cy="560579"/>
          </a:xfrm>
        </p:spPr>
        <p:txBody>
          <a:bodyPr>
            <a:noAutofit/>
          </a:bodyPr>
          <a:lstStyle/>
          <a:p>
            <a:r>
              <a:rPr lang="en-US" dirty="0" smtClean="0"/>
              <a:t>Where to report </a:t>
            </a:r>
            <a:r>
              <a:rPr lang="en-US" dirty="0"/>
              <a:t>cyber </a:t>
            </a:r>
            <a:r>
              <a:rPr lang="en-US" dirty="0" smtClean="0"/>
              <a:t>incidents/malware </a:t>
            </a:r>
            <a:endParaRPr lang="en-US" dirty="0"/>
          </a:p>
        </p:txBody>
      </p:sp>
      <p:sp>
        <p:nvSpPr>
          <p:cNvPr id="3" name="Content Placeholder 2"/>
          <p:cNvSpPr>
            <a:spLocks noGrp="1"/>
          </p:cNvSpPr>
          <p:nvPr>
            <p:ph idx="1"/>
          </p:nvPr>
        </p:nvSpPr>
        <p:spPr>
          <a:xfrm>
            <a:off x="1563511" y="2142150"/>
            <a:ext cx="9661289" cy="3829050"/>
          </a:xfrm>
        </p:spPr>
        <p:txBody>
          <a:bodyPr>
            <a:normAutofit fontScale="92500" lnSpcReduction="10000"/>
          </a:bodyPr>
          <a:lstStyle/>
          <a:p>
            <a:pPr marL="0" indent="0">
              <a:buNone/>
            </a:pPr>
            <a:r>
              <a:rPr lang="en-US" dirty="0"/>
              <a:t>To report cyber incidents that affect covered defense information  </a:t>
            </a:r>
            <a:r>
              <a:rPr lang="en-US" dirty="0" smtClean="0"/>
              <a:t>                              </a:t>
            </a:r>
            <a:r>
              <a:rPr lang="en-US" b="1" u="sng" dirty="0" smtClean="0"/>
              <a:t>Or</a:t>
            </a:r>
            <a:r>
              <a:rPr lang="en-US" dirty="0" smtClean="0"/>
              <a:t> </a:t>
            </a:r>
            <a:r>
              <a:rPr lang="en-US" dirty="0"/>
              <a:t>that affect the contractor’s ability to perform requirements designated as operationally critical support, the Contractor shall conduct a review for </a:t>
            </a:r>
            <a:r>
              <a:rPr lang="en-US" dirty="0" smtClean="0"/>
              <a:t>evidence</a:t>
            </a:r>
            <a:br>
              <a:rPr lang="en-US" dirty="0" smtClean="0"/>
            </a:br>
            <a:r>
              <a:rPr lang="en-US" dirty="0" smtClean="0"/>
              <a:t>of </a:t>
            </a:r>
            <a:r>
              <a:rPr lang="en-US" dirty="0"/>
              <a:t>compromise and rapidly report cyber incidents to DoD at </a:t>
            </a:r>
            <a:r>
              <a:rPr lang="en-US" dirty="0">
                <a:solidFill>
                  <a:srgbClr val="0070C0"/>
                </a:solidFill>
              </a:rPr>
              <a:t>https://dibnet.dod.mil </a:t>
            </a:r>
            <a:r>
              <a:rPr lang="en-US" dirty="0"/>
              <a:t>via an incident collection form (ICF). </a:t>
            </a:r>
            <a:endParaRPr lang="en-US" dirty="0" smtClean="0"/>
          </a:p>
          <a:p>
            <a:pPr marL="0" indent="0">
              <a:buNone/>
            </a:pPr>
            <a:r>
              <a:rPr lang="en-US" dirty="0" smtClean="0"/>
              <a:t>If </a:t>
            </a:r>
            <a:r>
              <a:rPr lang="en-US" dirty="0"/>
              <a:t>discovered and isolated in connection with a reported cyber </a:t>
            </a:r>
            <a:r>
              <a:rPr lang="en-US" dirty="0" smtClean="0"/>
              <a:t>incident,</a:t>
            </a:r>
            <a:br>
              <a:rPr lang="en-US" dirty="0" smtClean="0"/>
            </a:br>
            <a:r>
              <a:rPr lang="en-US" dirty="0" smtClean="0"/>
              <a:t>the </a:t>
            </a:r>
            <a:r>
              <a:rPr lang="en-US" dirty="0"/>
              <a:t>contractor/ subcontractor shall submit the malicious software to </a:t>
            </a:r>
            <a:r>
              <a:rPr lang="en-US" dirty="0" smtClean="0"/>
              <a:t>the</a:t>
            </a:r>
            <a:br>
              <a:rPr lang="en-US" dirty="0" smtClean="0"/>
            </a:br>
            <a:r>
              <a:rPr lang="en-US" dirty="0" smtClean="0"/>
              <a:t>DoD </a:t>
            </a:r>
            <a:r>
              <a:rPr lang="en-US" dirty="0"/>
              <a:t>Cyber Crime Center (DC3). </a:t>
            </a:r>
            <a:r>
              <a:rPr lang="en-US" dirty="0" smtClean="0"/>
              <a:t> Also, </a:t>
            </a:r>
            <a:r>
              <a:rPr lang="en-US" dirty="0">
                <a:solidFill>
                  <a:srgbClr val="0070C0"/>
                </a:solidFill>
              </a:rPr>
              <a:t>https://dibnet.dod.mil </a:t>
            </a:r>
            <a:endParaRPr lang="en-US" dirty="0"/>
          </a:p>
          <a:p>
            <a:pPr marL="0" indent="0">
              <a:buNone/>
            </a:pPr>
            <a:r>
              <a:rPr lang="en-US" dirty="0" smtClean="0"/>
              <a:t>If </a:t>
            </a:r>
            <a:r>
              <a:rPr lang="en-US" dirty="0"/>
              <a:t>DoD elects to conduct a damage assessment, the Contracting Officer </a:t>
            </a:r>
            <a:r>
              <a:rPr lang="en-US" dirty="0" smtClean="0"/>
              <a:t>will</a:t>
            </a:r>
            <a:br>
              <a:rPr lang="en-US" dirty="0" smtClean="0"/>
            </a:br>
            <a:r>
              <a:rPr lang="en-US" dirty="0" smtClean="0"/>
              <a:t>be </a:t>
            </a:r>
            <a:r>
              <a:rPr lang="en-US" dirty="0"/>
              <a:t>notified by the requiring activity to request media and damage assessment information from the contractor</a:t>
            </a:r>
          </a:p>
        </p:txBody>
      </p:sp>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45587" y="2142150"/>
            <a:ext cx="715266" cy="715266"/>
          </a:xfrm>
          <a:prstGeom prst="rect">
            <a:avLst/>
          </a:prstGeom>
        </p:spPr>
      </p:pic>
      <p:pic>
        <p:nvPicPr>
          <p:cNvPr id="5" name="Picture 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45587" y="3797942"/>
            <a:ext cx="715266" cy="715266"/>
          </a:xfrm>
          <a:prstGeom prst="rect">
            <a:avLst/>
          </a:prstGeom>
        </p:spPr>
      </p:pic>
      <p:pic>
        <p:nvPicPr>
          <p:cNvPr id="6" name="Picture 5"/>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50722" y="4893681"/>
            <a:ext cx="715266" cy="715266"/>
          </a:xfrm>
          <a:prstGeom prst="rect">
            <a:avLst/>
          </a:prstGeom>
        </p:spPr>
      </p:pic>
      <p:sp>
        <p:nvSpPr>
          <p:cNvPr id="7" name="Footer Placeholder 6"/>
          <p:cNvSpPr>
            <a:spLocks noGrp="1"/>
          </p:cNvSpPr>
          <p:nvPr>
            <p:ph type="ftr" sz="quarter" idx="11"/>
          </p:nvPr>
        </p:nvSpPr>
        <p:spPr/>
        <p:txBody>
          <a:bodyPr/>
          <a:lstStyle/>
          <a:p>
            <a:r>
              <a:rPr lang="en-US" dirty="0" smtClean="0"/>
              <a:t>Distribution Statement A: Approved for public release. Distribution is unlimited. Case Number: AFRL-2021-3218, 22 September 2021.</a:t>
            </a:r>
            <a:endParaRPr lang="en-US" dirty="0"/>
          </a:p>
        </p:txBody>
      </p:sp>
    </p:spTree>
    <p:extLst>
      <p:ext uri="{BB962C8B-B14F-4D97-AF65-F5344CB8AC3E}">
        <p14:creationId xmlns:p14="http://schemas.microsoft.com/office/powerpoint/2010/main" val="36935685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5" name="Rectangle 4"/>
          <p:cNvSpPr/>
          <p:nvPr/>
        </p:nvSpPr>
        <p:spPr>
          <a:xfrm>
            <a:off x="4184590" y="6570715"/>
            <a:ext cx="6096000" cy="215444"/>
          </a:xfrm>
          <a:prstGeom prst="rect">
            <a:avLst/>
          </a:prstGeom>
        </p:spPr>
        <p:txBody>
          <a:bodyPr>
            <a:spAutoFit/>
          </a:bodyPr>
          <a:lstStyle/>
          <a:p>
            <a:r>
              <a:rPr lang="en-US" sz="800" dirty="0">
                <a:solidFill>
                  <a:schemeClr val="bg1"/>
                </a:solidFill>
              </a:rPr>
              <a:t>DISTRIBUTION C. Distribution authorized to U.S. Government Agencies and their contractors</a:t>
            </a:r>
          </a:p>
        </p:txBody>
      </p:sp>
      <p:sp>
        <p:nvSpPr>
          <p:cNvPr id="6" name="Rectangle 5"/>
          <p:cNvSpPr/>
          <p:nvPr/>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3"/>
          <a:stretch>
            <a:fillRect/>
          </a:stretch>
        </p:blipFill>
        <p:spPr>
          <a:xfrm>
            <a:off x="535197" y="147663"/>
            <a:ext cx="11319674" cy="6710337"/>
          </a:xfrm>
          <a:prstGeom prst="rect">
            <a:avLst/>
          </a:prstGeom>
          <a:ln>
            <a:noFill/>
          </a:ln>
          <a:effectLst>
            <a:outerShdw blurRad="190500" algn="tl" rotWithShape="0">
              <a:srgbClr val="000000">
                <a:alpha val="70000"/>
              </a:srgbClr>
            </a:outerShdw>
          </a:effectLst>
        </p:spPr>
      </p:pic>
      <p:sp>
        <p:nvSpPr>
          <p:cNvPr id="7" name="Down Arrow 6"/>
          <p:cNvSpPr/>
          <p:nvPr/>
        </p:nvSpPr>
        <p:spPr>
          <a:xfrm rot="1520436">
            <a:off x="10951728" y="5834110"/>
            <a:ext cx="335280" cy="599440"/>
          </a:xfrm>
          <a:prstGeom prst="downArrow">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8" name="Donut 7"/>
          <p:cNvSpPr/>
          <p:nvPr/>
        </p:nvSpPr>
        <p:spPr>
          <a:xfrm>
            <a:off x="6624320" y="3434080"/>
            <a:ext cx="3656270" cy="1076960"/>
          </a:xfrm>
          <a:prstGeom prst="donut">
            <a:avLst>
              <a:gd name="adj" fmla="val 4257"/>
            </a:avLst>
          </a:prstGeom>
          <a:solidFill>
            <a:srgbClr val="00B050"/>
          </a:solidFill>
          <a:ln w="9525"/>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schemeClr val="tx1"/>
              </a:solidFill>
            </a:endParaRPr>
          </a:p>
        </p:txBody>
      </p:sp>
      <p:sp>
        <p:nvSpPr>
          <p:cNvPr id="10" name="TextBox 9"/>
          <p:cNvSpPr txBox="1"/>
          <p:nvPr/>
        </p:nvSpPr>
        <p:spPr>
          <a:xfrm>
            <a:off x="704193" y="2511972"/>
            <a:ext cx="2017986" cy="646331"/>
          </a:xfrm>
          <a:prstGeom prst="rect">
            <a:avLst/>
          </a:prstGeom>
          <a:noFill/>
        </p:spPr>
        <p:txBody>
          <a:bodyPr wrap="square" rtlCol="0">
            <a:spAutoFit/>
          </a:bodyPr>
          <a:lstStyle/>
          <a:p>
            <a:r>
              <a:rPr lang="en-US" dirty="0" smtClean="0">
                <a:solidFill>
                  <a:schemeClr val="bg1"/>
                </a:solidFill>
              </a:rPr>
              <a:t>https://</a:t>
            </a:r>
          </a:p>
          <a:p>
            <a:r>
              <a:rPr lang="en-US" dirty="0" smtClean="0">
                <a:solidFill>
                  <a:schemeClr val="bg1"/>
                </a:solidFill>
              </a:rPr>
              <a:t>dibnet.dod.mil</a:t>
            </a:r>
            <a:endParaRPr lang="en-US" dirty="0">
              <a:solidFill>
                <a:schemeClr val="bg1"/>
              </a:solidFill>
            </a:endParaRPr>
          </a:p>
        </p:txBody>
      </p:sp>
      <p:sp>
        <p:nvSpPr>
          <p:cNvPr id="9" name="Footer Placeholder 8"/>
          <p:cNvSpPr>
            <a:spLocks noGrp="1"/>
          </p:cNvSpPr>
          <p:nvPr>
            <p:ph type="ftr" sz="quarter" idx="11"/>
          </p:nvPr>
        </p:nvSpPr>
        <p:spPr/>
        <p:txBody>
          <a:bodyPr/>
          <a:lstStyle/>
          <a:p>
            <a:r>
              <a:rPr lang="en-US" dirty="0" smtClean="0"/>
              <a:t>Distribution Statement A: Approved for public release. Distribution is unlimited. Case Number: AFRL-2021-3218, 22 September 2021.</a:t>
            </a:r>
            <a:endParaRPr lang="en-US" dirty="0"/>
          </a:p>
        </p:txBody>
      </p:sp>
      <p:sp>
        <p:nvSpPr>
          <p:cNvPr id="12" name="Down Arrow 11"/>
          <p:cNvSpPr/>
          <p:nvPr/>
        </p:nvSpPr>
        <p:spPr>
          <a:xfrm rot="1520436">
            <a:off x="9729296" y="3545740"/>
            <a:ext cx="335280" cy="599440"/>
          </a:xfrm>
          <a:prstGeom prst="downArrow">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86421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p:cNvSpPr>
            <a:spLocks noGrp="1"/>
          </p:cNvSpPr>
          <p:nvPr>
            <p:ph type="ftr" sz="quarter" idx="11"/>
          </p:nvPr>
        </p:nvSpPr>
        <p:spPr/>
        <p:txBody>
          <a:bodyPr/>
          <a:lstStyle/>
          <a:p>
            <a:r>
              <a:rPr lang="en-US" dirty="0" smtClean="0"/>
              <a:t>Distribution Statement A: Approved for public release. Distribution is unlimited. Case Number: AFRL-2021-3218, 22 September 2021.</a:t>
            </a:r>
            <a:endParaRPr lang="en-US" dirty="0"/>
          </a:p>
        </p:txBody>
      </p:sp>
      <p:pic>
        <p:nvPicPr>
          <p:cNvPr id="2" name="Picture 1"/>
          <p:cNvPicPr>
            <a:picLocks noChangeAspect="1"/>
          </p:cNvPicPr>
          <p:nvPr/>
        </p:nvPicPr>
        <p:blipFill>
          <a:blip r:embed="rId3"/>
          <a:stretch>
            <a:fillRect/>
          </a:stretch>
        </p:blipFill>
        <p:spPr>
          <a:xfrm>
            <a:off x="1381125" y="1200150"/>
            <a:ext cx="9429750" cy="4457700"/>
          </a:xfrm>
          <a:prstGeom prst="rect">
            <a:avLst/>
          </a:prstGeom>
        </p:spPr>
      </p:pic>
    </p:spTree>
    <p:extLst>
      <p:ext uri="{BB962C8B-B14F-4D97-AF65-F5344CB8AC3E}">
        <p14:creationId xmlns:p14="http://schemas.microsoft.com/office/powerpoint/2010/main" val="1374373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5561"/>
            <a:ext cx="12191999" cy="940526"/>
          </a:xfrm>
        </p:spPr>
        <p:txBody>
          <a:bodyPr/>
          <a:lstStyle/>
          <a:p>
            <a:pPr marL="0" indent="0"/>
            <a:r>
              <a:rPr lang="en-US" dirty="0"/>
              <a:t>Safeguard </a:t>
            </a:r>
            <a:r>
              <a:rPr lang="en-US" dirty="0" smtClean="0"/>
              <a:t>Covered Defense Information (CDI)</a:t>
            </a:r>
            <a:endParaRPr lang="en-US" dirty="0"/>
          </a:p>
        </p:txBody>
      </p:sp>
      <p:sp>
        <p:nvSpPr>
          <p:cNvPr id="3" name="Content Placeholder 2"/>
          <p:cNvSpPr>
            <a:spLocks noGrp="1"/>
          </p:cNvSpPr>
          <p:nvPr>
            <p:ph idx="1"/>
          </p:nvPr>
        </p:nvSpPr>
        <p:spPr>
          <a:xfrm>
            <a:off x="1524502" y="2203310"/>
            <a:ext cx="10018713" cy="3829050"/>
          </a:xfrm>
        </p:spPr>
        <p:txBody>
          <a:bodyPr>
            <a:normAutofit/>
          </a:bodyPr>
          <a:lstStyle/>
          <a:p>
            <a:pPr marL="0" indent="0">
              <a:buNone/>
            </a:pPr>
            <a:r>
              <a:rPr lang="en-US" dirty="0" smtClean="0"/>
              <a:t>CDI is </a:t>
            </a:r>
            <a:r>
              <a:rPr lang="en-US" dirty="0"/>
              <a:t>defined as unclassified controlled technical information (CTI) </a:t>
            </a:r>
            <a:r>
              <a:rPr lang="en-US" dirty="0" smtClean="0"/>
              <a:t>or other </a:t>
            </a:r>
            <a:r>
              <a:rPr lang="en-US" dirty="0"/>
              <a:t>information as described in the </a:t>
            </a:r>
            <a:r>
              <a:rPr lang="en-US" dirty="0" smtClean="0"/>
              <a:t>DOD CUI </a:t>
            </a:r>
            <a:r>
              <a:rPr lang="en-US" dirty="0"/>
              <a:t>Registry </a:t>
            </a:r>
            <a:r>
              <a:rPr lang="en-US" dirty="0" smtClean="0"/>
              <a:t> </a:t>
            </a:r>
          </a:p>
          <a:p>
            <a:pPr marL="0" indent="0">
              <a:buNone/>
            </a:pPr>
            <a:r>
              <a:rPr lang="en-US" dirty="0" smtClean="0">
                <a:solidFill>
                  <a:srgbClr val="FF0000"/>
                </a:solidFill>
              </a:rPr>
              <a:t>AND</a:t>
            </a:r>
            <a:r>
              <a:rPr lang="en-US" dirty="0" smtClean="0"/>
              <a:t> it is marked as CUI</a:t>
            </a:r>
          </a:p>
          <a:p>
            <a:pPr marL="0" indent="0">
              <a:buNone/>
            </a:pPr>
            <a:r>
              <a:rPr lang="en-US" dirty="0" smtClean="0">
                <a:solidFill>
                  <a:srgbClr val="FF0000"/>
                </a:solidFill>
              </a:rPr>
              <a:t>OR</a:t>
            </a:r>
            <a:r>
              <a:rPr lang="en-US" dirty="0" smtClean="0"/>
              <a:t> otherwise </a:t>
            </a:r>
            <a:r>
              <a:rPr lang="en-US" dirty="0"/>
              <a:t>identified in the contract and provided to the contractor by DoD in support of performance of the contract; </a:t>
            </a:r>
            <a:endParaRPr lang="en-US" dirty="0" smtClean="0"/>
          </a:p>
          <a:p>
            <a:pPr marL="0" indent="0">
              <a:buNone/>
            </a:pPr>
            <a:r>
              <a:rPr lang="en-US" dirty="0" smtClean="0">
                <a:solidFill>
                  <a:srgbClr val="FF0000"/>
                </a:solidFill>
              </a:rPr>
              <a:t>OR </a:t>
            </a:r>
            <a:r>
              <a:rPr lang="en-US" dirty="0" smtClean="0"/>
              <a:t>collected/developed/received/transmitted/used/ stored </a:t>
            </a:r>
            <a:r>
              <a:rPr lang="en-US" dirty="0"/>
              <a:t>by the contractor in performance of contract. </a:t>
            </a:r>
            <a:r>
              <a:rPr lang="en-US" b="1" dirty="0" smtClean="0">
                <a:solidFill>
                  <a:schemeClr val="accent4">
                    <a:lumMod val="75000"/>
                  </a:schemeClr>
                </a:solidFill>
              </a:rPr>
              <a:t> </a:t>
            </a:r>
            <a:endParaRPr lang="en-US" b="1" dirty="0">
              <a:solidFill>
                <a:schemeClr val="accent4">
                  <a:lumMod val="75000"/>
                </a:schemeClr>
              </a:solidFill>
            </a:endParaRPr>
          </a:p>
        </p:txBody>
      </p:sp>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96600" y="2295607"/>
            <a:ext cx="715266" cy="715266"/>
          </a:xfrm>
          <a:prstGeom prst="rect">
            <a:avLst/>
          </a:prstGeom>
        </p:spPr>
      </p:pic>
      <p:sp>
        <p:nvSpPr>
          <p:cNvPr id="5" name="Footer Placeholder 4"/>
          <p:cNvSpPr>
            <a:spLocks noGrp="1"/>
          </p:cNvSpPr>
          <p:nvPr>
            <p:ph type="ftr" sz="quarter" idx="11"/>
          </p:nvPr>
        </p:nvSpPr>
        <p:spPr/>
        <p:txBody>
          <a:bodyPr/>
          <a:lstStyle/>
          <a:p>
            <a:r>
              <a:rPr lang="en-US" dirty="0" smtClean="0"/>
              <a:t>Distribution Statement A: Approved for public release. Distribution is unlimited. Case Number: AFRL-2021-3218, 22 September 2021.</a:t>
            </a:r>
            <a:endParaRPr lang="en-US" dirty="0"/>
          </a:p>
        </p:txBody>
      </p:sp>
    </p:spTree>
    <p:extLst>
      <p:ext uri="{BB962C8B-B14F-4D97-AF65-F5344CB8AC3E}">
        <p14:creationId xmlns:p14="http://schemas.microsoft.com/office/powerpoint/2010/main" val="9164460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44335"/>
            <a:ext cx="12191999" cy="940526"/>
          </a:xfrm>
        </p:spPr>
        <p:txBody>
          <a:bodyPr>
            <a:noAutofit/>
          </a:bodyPr>
          <a:lstStyle/>
          <a:p>
            <a:pPr marL="0" indent="0"/>
            <a:r>
              <a:rPr lang="en-US" dirty="0"/>
              <a:t>Safeguard </a:t>
            </a:r>
            <a:r>
              <a:rPr lang="en-US" dirty="0" smtClean="0"/>
              <a:t>CDI: What is CUI?</a:t>
            </a:r>
            <a:endParaRPr lang="en-US" dirty="0"/>
          </a:p>
        </p:txBody>
      </p:sp>
      <p:sp>
        <p:nvSpPr>
          <p:cNvPr id="3" name="Content Placeholder 2"/>
          <p:cNvSpPr>
            <a:spLocks noGrp="1"/>
          </p:cNvSpPr>
          <p:nvPr>
            <p:ph idx="1"/>
          </p:nvPr>
        </p:nvSpPr>
        <p:spPr>
          <a:xfrm>
            <a:off x="2452149" y="3132097"/>
            <a:ext cx="3878800" cy="1735644"/>
          </a:xfrm>
        </p:spPr>
        <p:txBody>
          <a:bodyPr>
            <a:normAutofit lnSpcReduction="10000"/>
          </a:bodyPr>
          <a:lstStyle/>
          <a:p>
            <a:pPr marL="0" indent="0">
              <a:buNone/>
            </a:pPr>
            <a:r>
              <a:rPr lang="en-US" dirty="0" smtClean="0"/>
              <a:t>The DOD CUI Registry and detailed training on what constitutes CUI is available from the DOD </a:t>
            </a:r>
            <a:r>
              <a:rPr lang="en-US" dirty="0"/>
              <a:t>at this link:  </a:t>
            </a:r>
            <a:r>
              <a:rPr lang="en-US" dirty="0">
                <a:hlinkClick r:id="rId3"/>
              </a:rPr>
              <a:t>https://</a:t>
            </a:r>
            <a:r>
              <a:rPr lang="en-US" dirty="0" smtClean="0">
                <a:hlinkClick r:id="rId3"/>
              </a:rPr>
              <a:t>www.dodcui.mil</a:t>
            </a:r>
            <a:r>
              <a:rPr lang="en-US" dirty="0" smtClean="0"/>
              <a:t> </a:t>
            </a:r>
          </a:p>
          <a:p>
            <a:pPr marL="0" indent="0">
              <a:buNone/>
            </a:pPr>
            <a:endParaRPr lang="en-US" dirty="0" smtClean="0"/>
          </a:p>
          <a:p>
            <a:pPr marL="0" indent="0">
              <a:buNone/>
            </a:pPr>
            <a:endParaRPr lang="en-US" b="1" dirty="0">
              <a:solidFill>
                <a:schemeClr val="accent4">
                  <a:lumMod val="75000"/>
                </a:schemeClr>
              </a:solidFill>
            </a:endParaRPr>
          </a:p>
        </p:txBody>
      </p:sp>
      <p:pic>
        <p:nvPicPr>
          <p:cNvPr id="4" name="Picture 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533615" y="3132097"/>
            <a:ext cx="715266" cy="715266"/>
          </a:xfrm>
          <a:prstGeom prst="rect">
            <a:avLst/>
          </a:prstGeom>
        </p:spPr>
      </p:pic>
      <p:pic>
        <p:nvPicPr>
          <p:cNvPr id="5" name="Picture 4"/>
          <p:cNvPicPr>
            <a:picLocks noChangeAspect="1"/>
          </p:cNvPicPr>
          <p:nvPr/>
        </p:nvPicPr>
        <p:blipFill>
          <a:blip r:embed="rId5"/>
          <a:stretch>
            <a:fillRect/>
          </a:stretch>
        </p:blipFill>
        <p:spPr>
          <a:xfrm>
            <a:off x="6330949" y="2500261"/>
            <a:ext cx="4444845" cy="29069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Footer Placeholder 5"/>
          <p:cNvSpPr>
            <a:spLocks noGrp="1"/>
          </p:cNvSpPr>
          <p:nvPr>
            <p:ph type="ftr" sz="quarter" idx="11"/>
          </p:nvPr>
        </p:nvSpPr>
        <p:spPr/>
        <p:txBody>
          <a:bodyPr/>
          <a:lstStyle/>
          <a:p>
            <a:r>
              <a:rPr lang="en-US" dirty="0" smtClean="0"/>
              <a:t>Distribution Statement A: Approved for public release. Distribution is unlimited. Case Number: AFRL-2021-3218, 22 September 2021.</a:t>
            </a:r>
            <a:endParaRPr lang="en-US" dirty="0"/>
          </a:p>
        </p:txBody>
      </p:sp>
    </p:spTree>
    <p:extLst>
      <p:ext uri="{BB962C8B-B14F-4D97-AF65-F5344CB8AC3E}">
        <p14:creationId xmlns:p14="http://schemas.microsoft.com/office/powerpoint/2010/main" val="8047864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44362"/>
            <a:ext cx="12191999" cy="940526"/>
          </a:xfrm>
        </p:spPr>
        <p:txBody>
          <a:bodyPr>
            <a:noAutofit/>
          </a:bodyPr>
          <a:lstStyle/>
          <a:p>
            <a:pPr marL="0" indent="0"/>
            <a:r>
              <a:rPr lang="en-US" dirty="0"/>
              <a:t>Safeguard </a:t>
            </a:r>
            <a:r>
              <a:rPr lang="en-US" dirty="0" smtClean="0"/>
              <a:t>CDI:  What is CTI?</a:t>
            </a:r>
            <a:endParaRPr lang="en-US" dirty="0"/>
          </a:p>
        </p:txBody>
      </p:sp>
      <p:sp>
        <p:nvSpPr>
          <p:cNvPr id="3" name="Content Placeholder 2"/>
          <p:cNvSpPr>
            <a:spLocks noGrp="1"/>
          </p:cNvSpPr>
          <p:nvPr>
            <p:ph idx="1"/>
          </p:nvPr>
        </p:nvSpPr>
        <p:spPr>
          <a:xfrm>
            <a:off x="1484310" y="2504761"/>
            <a:ext cx="10018713" cy="3829050"/>
          </a:xfrm>
        </p:spPr>
        <p:txBody>
          <a:bodyPr>
            <a:normAutofit fontScale="77500" lnSpcReduction="20000"/>
          </a:bodyPr>
          <a:lstStyle/>
          <a:p>
            <a:pPr marL="0" indent="0">
              <a:buNone/>
            </a:pPr>
            <a:r>
              <a:rPr lang="en-US" sz="2800" dirty="0" smtClean="0"/>
              <a:t>Controlled </a:t>
            </a:r>
            <a:r>
              <a:rPr lang="en-US" sz="2800" dirty="0"/>
              <a:t>Technical </a:t>
            </a:r>
            <a:r>
              <a:rPr lang="en-US" sz="2800" dirty="0" smtClean="0"/>
              <a:t>Information (CTI) </a:t>
            </a:r>
            <a:r>
              <a:rPr lang="en-US" sz="2800" dirty="0"/>
              <a:t>means technical information with military or space application that is subject to controls on the access, use, reproduction, modification, performance, display, release, disclosure, or dissemination. </a:t>
            </a:r>
            <a:endParaRPr lang="en-US" sz="2800" dirty="0" smtClean="0"/>
          </a:p>
          <a:p>
            <a:pPr marL="0" indent="0">
              <a:buNone/>
            </a:pPr>
            <a:r>
              <a:rPr lang="en-US" dirty="0" smtClean="0"/>
              <a:t>Controlled </a:t>
            </a:r>
            <a:r>
              <a:rPr lang="en-US" dirty="0"/>
              <a:t>technical information is to be </a:t>
            </a:r>
            <a:r>
              <a:rPr lang="en-US" dirty="0" smtClean="0"/>
              <a:t>marked.</a:t>
            </a:r>
          </a:p>
          <a:p>
            <a:pPr marL="0" indent="0">
              <a:buNone/>
            </a:pPr>
            <a:r>
              <a:rPr lang="en-US" dirty="0" smtClean="0"/>
              <a:t>The </a:t>
            </a:r>
            <a:r>
              <a:rPr lang="en-US" dirty="0"/>
              <a:t>term does not include information that is lawfully publicly available without restrictions. </a:t>
            </a:r>
            <a:endParaRPr lang="en-US" dirty="0" smtClean="0"/>
          </a:p>
          <a:p>
            <a:pPr marL="0" indent="0">
              <a:buNone/>
            </a:pPr>
            <a:r>
              <a:rPr lang="en-US" dirty="0" smtClean="0"/>
              <a:t>"</a:t>
            </a:r>
            <a:r>
              <a:rPr lang="en-US" dirty="0"/>
              <a:t>Technical Information" means technical data or computer software, as those terms are defined in Defense Federal Acquisition Regulation Supplement clause 252.227-7013, "Rights in Technical Data - Noncommercial Items" </a:t>
            </a:r>
            <a:r>
              <a:rPr lang="en-US" dirty="0" smtClean="0"/>
              <a:t> </a:t>
            </a:r>
          </a:p>
          <a:p>
            <a:pPr marL="0" indent="0">
              <a:buNone/>
            </a:pPr>
            <a:r>
              <a:rPr lang="en-US" dirty="0" smtClean="0">
                <a:solidFill>
                  <a:srgbClr val="0070C0"/>
                </a:solidFill>
              </a:rPr>
              <a:t>Examples </a:t>
            </a:r>
            <a:r>
              <a:rPr lang="en-US" dirty="0">
                <a:solidFill>
                  <a:srgbClr val="0070C0"/>
                </a:solidFill>
              </a:rPr>
              <a:t>of technical information </a:t>
            </a:r>
            <a:r>
              <a:rPr lang="en-US" dirty="0" smtClean="0">
                <a:solidFill>
                  <a:srgbClr val="0070C0"/>
                </a:solidFill>
              </a:rPr>
              <a:t>include: </a:t>
            </a:r>
            <a:r>
              <a:rPr lang="en-US" dirty="0">
                <a:solidFill>
                  <a:srgbClr val="0070C0"/>
                </a:solidFill>
              </a:rPr>
              <a:t>research and engineering data, engineering drawings, and associated lists, specifications, standards, process sheets, manuals, technical reports, technical orders, catalog-item identifications, data sets, studies and analyses and related information, and computer software executable code and source code.</a:t>
            </a:r>
            <a:endParaRPr lang="en-US" dirty="0" smtClean="0">
              <a:solidFill>
                <a:srgbClr val="0070C0"/>
              </a:solidFill>
            </a:endParaRPr>
          </a:p>
          <a:p>
            <a:pPr marL="0" indent="0">
              <a:buNone/>
            </a:pPr>
            <a:endParaRPr lang="en-US" b="1" dirty="0">
              <a:solidFill>
                <a:schemeClr val="accent4">
                  <a:lumMod val="75000"/>
                </a:schemeClr>
              </a:solidFill>
            </a:endParaRPr>
          </a:p>
        </p:txBody>
      </p:sp>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86327" y="2504761"/>
            <a:ext cx="715266" cy="715266"/>
          </a:xfrm>
          <a:prstGeom prst="rect">
            <a:avLst/>
          </a:prstGeom>
        </p:spPr>
      </p:pic>
      <p:sp>
        <p:nvSpPr>
          <p:cNvPr id="5" name="Footer Placeholder 4"/>
          <p:cNvSpPr>
            <a:spLocks noGrp="1"/>
          </p:cNvSpPr>
          <p:nvPr>
            <p:ph type="ftr" sz="quarter" idx="11"/>
          </p:nvPr>
        </p:nvSpPr>
        <p:spPr/>
        <p:txBody>
          <a:bodyPr/>
          <a:lstStyle/>
          <a:p>
            <a:r>
              <a:rPr lang="en-US" dirty="0" smtClean="0"/>
              <a:t>Distribution Statement A: Approved for public release. Distribution is unlimited. Case Number: AFRL-2021-3218, 22 September 2021.</a:t>
            </a:r>
            <a:endParaRPr lang="en-US" dirty="0"/>
          </a:p>
        </p:txBody>
      </p:sp>
    </p:spTree>
    <p:extLst>
      <p:ext uri="{BB962C8B-B14F-4D97-AF65-F5344CB8AC3E}">
        <p14:creationId xmlns:p14="http://schemas.microsoft.com/office/powerpoint/2010/main" val="23428165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371987"/>
            <a:ext cx="12191999" cy="940526"/>
          </a:xfrm>
        </p:spPr>
        <p:txBody>
          <a:bodyPr>
            <a:noAutofit/>
          </a:bodyPr>
          <a:lstStyle/>
          <a:p>
            <a:r>
              <a:rPr lang="en-US" dirty="0" smtClean="0"/>
              <a:t>Implementation of NIST SP 800-171 </a:t>
            </a:r>
            <a:r>
              <a:rPr lang="en-US" dirty="0"/>
              <a:t/>
            </a:r>
            <a:br>
              <a:rPr lang="en-US" dirty="0"/>
            </a:br>
            <a:endParaRPr lang="en-US" dirty="0"/>
          </a:p>
        </p:txBody>
      </p:sp>
      <p:sp>
        <p:nvSpPr>
          <p:cNvPr id="3" name="Content Placeholder 2"/>
          <p:cNvSpPr>
            <a:spLocks noGrp="1"/>
          </p:cNvSpPr>
          <p:nvPr>
            <p:ph idx="1"/>
          </p:nvPr>
        </p:nvSpPr>
        <p:spPr>
          <a:xfrm>
            <a:off x="794479" y="2159858"/>
            <a:ext cx="10882859" cy="3829050"/>
          </a:xfrm>
        </p:spPr>
        <p:txBody>
          <a:bodyPr>
            <a:normAutofit fontScale="77500" lnSpcReduction="20000"/>
          </a:bodyPr>
          <a:lstStyle/>
          <a:p>
            <a:pPr marL="0" indent="0">
              <a:buNone/>
            </a:pPr>
            <a:r>
              <a:rPr lang="en-US" b="1" dirty="0" smtClean="0"/>
              <a:t>Implementation</a:t>
            </a:r>
            <a:r>
              <a:rPr lang="en-US" dirty="0" smtClean="0"/>
              <a:t> </a:t>
            </a:r>
            <a:r>
              <a:rPr lang="en-US" dirty="0"/>
              <a:t>of the NIST SP 800-171 involves </a:t>
            </a:r>
            <a:r>
              <a:rPr lang="en-US" dirty="0" smtClean="0"/>
              <a:t>implementing and documenting </a:t>
            </a:r>
            <a:r>
              <a:rPr lang="en-US" dirty="0"/>
              <a:t>the 110 security requirements listed in the document.  </a:t>
            </a:r>
          </a:p>
          <a:p>
            <a:endParaRPr lang="en-US" dirty="0"/>
          </a:p>
          <a:p>
            <a:pPr lvl="1">
              <a:buSzPct val="160000"/>
            </a:pPr>
            <a:r>
              <a:rPr lang="en-US" sz="2400" b="1" dirty="0" smtClean="0"/>
              <a:t>The </a:t>
            </a:r>
            <a:r>
              <a:rPr lang="en-US" sz="2400" b="1" dirty="0"/>
              <a:t>implementation of security requirements is recorded in a System Security Plan       </a:t>
            </a:r>
            <a:r>
              <a:rPr lang="en-US" sz="2400" b="1" dirty="0" smtClean="0"/>
              <a:t>                                                                           (</a:t>
            </a:r>
            <a:r>
              <a:rPr lang="en-US" sz="2400" b="1" dirty="0"/>
              <a:t>NIST SP 800-171 security requirement 3.12.4) and </a:t>
            </a:r>
          </a:p>
          <a:p>
            <a:pPr lvl="1">
              <a:buSzPct val="160000"/>
            </a:pPr>
            <a:r>
              <a:rPr lang="en-US" sz="2400" b="1" dirty="0" smtClean="0">
                <a:solidFill>
                  <a:srgbClr val="000000"/>
                </a:solidFill>
              </a:rPr>
              <a:t> </a:t>
            </a:r>
            <a:r>
              <a:rPr lang="en-US" sz="2400" b="1" dirty="0" smtClean="0"/>
              <a:t>Any </a:t>
            </a:r>
            <a:r>
              <a:rPr lang="en-US" sz="2400" b="1" dirty="0"/>
              <a:t>un-implemented security requirement and it’s interim plan to provide alternative, but equally effective, security measure is recorded in a Plan of Action with Milestones</a:t>
            </a:r>
            <a:r>
              <a:rPr lang="en-US" sz="2400" b="1" dirty="0" smtClean="0"/>
              <a:t>, called </a:t>
            </a:r>
            <a:r>
              <a:rPr lang="en-US" sz="2400" b="1" dirty="0"/>
              <a:t>a POAM </a:t>
            </a:r>
            <a:r>
              <a:rPr lang="en-US" sz="2400" b="1" dirty="0" smtClean="0"/>
              <a:t>                                                                                                                        (</a:t>
            </a:r>
            <a:r>
              <a:rPr lang="en-US" sz="2400" b="1" dirty="0"/>
              <a:t>NIST SP 800-171 security requirement 3.13.2)</a:t>
            </a:r>
          </a:p>
          <a:p>
            <a:pPr marL="0" indent="0">
              <a:buNone/>
            </a:pPr>
            <a:endParaRPr lang="en-US" dirty="0"/>
          </a:p>
          <a:p>
            <a:endParaRPr lang="en-US" dirty="0"/>
          </a:p>
          <a:p>
            <a:pPr marL="0" indent="0">
              <a:buNone/>
            </a:pPr>
            <a:r>
              <a:rPr lang="en-US" dirty="0" smtClean="0"/>
              <a:t>Help with understanding the NIST SP 800-171 security requirements is found at </a:t>
            </a:r>
            <a:r>
              <a:rPr lang="en-US" dirty="0"/>
              <a:t>this link: </a:t>
            </a:r>
            <a:r>
              <a:rPr lang="en-US" dirty="0">
                <a:hlinkClick r:id="rId3"/>
              </a:rPr>
              <a:t>https://</a:t>
            </a:r>
            <a:r>
              <a:rPr lang="en-US" dirty="0" smtClean="0">
                <a:hlinkClick r:id="rId3"/>
              </a:rPr>
              <a:t>nvlpubs.nist.gov/nistpubs/hb/2017/NIST.HB.162.pdf</a:t>
            </a:r>
            <a:endParaRPr lang="en-US" dirty="0" smtClean="0"/>
          </a:p>
          <a:p>
            <a:pPr marL="0" indent="0">
              <a:buNone/>
            </a:pPr>
            <a:endParaRPr lang="en-US" dirty="0"/>
          </a:p>
        </p:txBody>
      </p:sp>
      <p:sp>
        <p:nvSpPr>
          <p:cNvPr id="4" name="Footer Placeholder 3"/>
          <p:cNvSpPr>
            <a:spLocks noGrp="1"/>
          </p:cNvSpPr>
          <p:nvPr>
            <p:ph type="ftr" sz="quarter" idx="11"/>
          </p:nvPr>
        </p:nvSpPr>
        <p:spPr/>
        <p:txBody>
          <a:bodyPr/>
          <a:lstStyle/>
          <a:p>
            <a:r>
              <a:rPr lang="en-US" dirty="0" smtClean="0"/>
              <a:t>Distribution Statement A: Approved for public release. Distribution is unlimited. Case Number: AFRL-2021-3218, 22 September 2021.</a:t>
            </a:r>
            <a:endParaRPr lang="en-US" dirty="0"/>
          </a:p>
        </p:txBody>
      </p:sp>
    </p:spTree>
    <p:extLst>
      <p:ext uri="{BB962C8B-B14F-4D97-AF65-F5344CB8AC3E}">
        <p14:creationId xmlns:p14="http://schemas.microsoft.com/office/powerpoint/2010/main" val="41315343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33873" y="2377980"/>
            <a:ext cx="9607235" cy="4062651"/>
          </a:xfrm>
          <a:prstGeom prst="rect">
            <a:avLst/>
          </a:prstGeom>
        </p:spPr>
        <p:txBody>
          <a:bodyPr wrap="square">
            <a:spAutoFit/>
          </a:bodyPr>
          <a:lstStyle/>
          <a:p>
            <a:r>
              <a:rPr lang="en-US" sz="2000" b="1" dirty="0" smtClean="0"/>
              <a:t>States</a:t>
            </a:r>
            <a:r>
              <a:rPr lang="en-US" sz="2000" dirty="0" smtClean="0"/>
              <a:t> “By </a:t>
            </a:r>
            <a:r>
              <a:rPr lang="en-US" sz="2000" dirty="0"/>
              <a:t>submission of this offer, the Offeror represents that it will implement the security </a:t>
            </a:r>
            <a:r>
              <a:rPr lang="en-US" sz="2000" dirty="0" smtClean="0"/>
              <a:t>requirements specified </a:t>
            </a:r>
            <a:r>
              <a:rPr lang="en-US" sz="2000" dirty="0"/>
              <a:t>by </a:t>
            </a:r>
            <a:r>
              <a:rPr lang="en-US" sz="2000" dirty="0" smtClean="0"/>
              <a:t>NIST SP </a:t>
            </a:r>
            <a:r>
              <a:rPr lang="en-US" sz="2000" dirty="0"/>
              <a:t>800-171, </a:t>
            </a:r>
            <a:r>
              <a:rPr lang="en-US" sz="2000" dirty="0" smtClean="0"/>
              <a:t>… not </a:t>
            </a:r>
            <a:r>
              <a:rPr lang="en-US" sz="2000" dirty="0"/>
              <a:t>later than December 31, 2017. </a:t>
            </a:r>
          </a:p>
          <a:p>
            <a:endParaRPr lang="en-US" dirty="0"/>
          </a:p>
          <a:p>
            <a:r>
              <a:rPr lang="en-US" b="1" dirty="0" smtClean="0"/>
              <a:t>If </a:t>
            </a:r>
            <a:r>
              <a:rPr lang="en-US" b="1" dirty="0"/>
              <a:t>the Offeror proposes to vary </a:t>
            </a:r>
            <a:r>
              <a:rPr lang="en-US" dirty="0"/>
              <a:t>from any of the </a:t>
            </a:r>
            <a:r>
              <a:rPr lang="en-US" dirty="0" smtClean="0"/>
              <a:t>security requirements specified </a:t>
            </a:r>
            <a:r>
              <a:rPr lang="en-US" dirty="0"/>
              <a:t>by NIST SP 800-171 </a:t>
            </a:r>
            <a:r>
              <a:rPr lang="en-US" dirty="0" smtClean="0"/>
              <a:t>…, </a:t>
            </a:r>
            <a:r>
              <a:rPr lang="en-US" dirty="0"/>
              <a:t>the Offeror shall submit to the Contracting Officer, for consideration by the DoD Chief Information Officer (CIO), a written explanation </a:t>
            </a:r>
            <a:r>
              <a:rPr lang="en-US" dirty="0" smtClean="0"/>
              <a:t>of: </a:t>
            </a:r>
            <a:endParaRPr lang="en-US" dirty="0"/>
          </a:p>
          <a:p>
            <a:pPr marL="742950" lvl="1" indent="-285750">
              <a:buClr>
                <a:schemeClr val="bg2"/>
              </a:buClr>
              <a:buSzPct val="160000"/>
              <a:buFont typeface="Wingdings" charset="2"/>
              <a:buChar char="§"/>
            </a:pPr>
            <a:r>
              <a:rPr lang="en-US" b="1" dirty="0">
                <a:solidFill>
                  <a:srgbClr val="000000"/>
                </a:solidFill>
              </a:rPr>
              <a:t>Why a particular security requirement is not applicable </a:t>
            </a:r>
            <a:endParaRPr lang="en-US" b="1" dirty="0" smtClean="0">
              <a:solidFill>
                <a:srgbClr val="000000"/>
              </a:solidFill>
            </a:endParaRPr>
          </a:p>
          <a:p>
            <a:pPr marL="742950" lvl="1" indent="-285750">
              <a:buClr>
                <a:schemeClr val="bg2"/>
              </a:buClr>
              <a:buSzPct val="160000"/>
              <a:buFont typeface="Wingdings" charset="2"/>
              <a:buChar char="§"/>
            </a:pPr>
            <a:r>
              <a:rPr lang="en-US" b="1" dirty="0" smtClean="0"/>
              <a:t>How </a:t>
            </a:r>
            <a:r>
              <a:rPr lang="en-US" b="1" dirty="0"/>
              <a:t>an alternative but equally effective</a:t>
            </a:r>
            <a:r>
              <a:rPr lang="en-US" dirty="0"/>
              <a:t>, security measure is used to compensate for the inability to satisfy a particular requirement and achieve equivalent protection</a:t>
            </a:r>
            <a:r>
              <a:rPr lang="en-US" dirty="0" smtClean="0"/>
              <a:t>.</a:t>
            </a:r>
          </a:p>
          <a:p>
            <a:pPr marL="742950" lvl="1" indent="-285750">
              <a:buClr>
                <a:schemeClr val="bg2"/>
              </a:buClr>
              <a:buSzPct val="160000"/>
              <a:buFont typeface="Wingdings" charset="2"/>
              <a:buChar char="§"/>
            </a:pPr>
            <a:r>
              <a:rPr lang="en-US" b="1" dirty="0" smtClean="0"/>
              <a:t>An </a:t>
            </a:r>
            <a:r>
              <a:rPr lang="en-US" b="1" dirty="0"/>
              <a:t>authorized representative of the DoD CIO </a:t>
            </a:r>
            <a:r>
              <a:rPr lang="en-US" dirty="0"/>
              <a:t>will adjudicate offeror requests to vary from NIST SP 800-171 </a:t>
            </a:r>
            <a:r>
              <a:rPr lang="en-US" dirty="0" smtClean="0"/>
              <a:t>requirements in </a:t>
            </a:r>
            <a:r>
              <a:rPr lang="en-US" dirty="0"/>
              <a:t>writing </a:t>
            </a:r>
            <a:r>
              <a:rPr lang="en-US" b="1" dirty="0">
                <a:solidFill>
                  <a:srgbClr val="FF0000"/>
                </a:solidFill>
              </a:rPr>
              <a:t>prior to contract award</a:t>
            </a:r>
            <a:r>
              <a:rPr lang="en-US" dirty="0"/>
              <a:t>. Any accepted variance from NIST SP 800-171 shall be incorporated into the resulting contract.</a:t>
            </a:r>
          </a:p>
          <a:p>
            <a:endParaRPr lang="en-US" dirty="0"/>
          </a:p>
        </p:txBody>
      </p:sp>
      <p:sp>
        <p:nvSpPr>
          <p:cNvPr id="6" name="Rounded Rectangle 5"/>
          <p:cNvSpPr/>
          <p:nvPr/>
        </p:nvSpPr>
        <p:spPr>
          <a:xfrm>
            <a:off x="349695" y="1333947"/>
            <a:ext cx="11375596" cy="818121"/>
          </a:xfrm>
          <a:prstGeom prst="roundRect">
            <a:avLst/>
          </a:prstGeom>
          <a:solidFill>
            <a:srgbClr val="C167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 </a:t>
            </a:r>
            <a:endParaRPr lang="en-US" sz="2400" dirty="0">
              <a:solidFill>
                <a:schemeClr val="bg1"/>
              </a:solidFill>
            </a:endParaRPr>
          </a:p>
        </p:txBody>
      </p:sp>
      <p:sp>
        <p:nvSpPr>
          <p:cNvPr id="5" name="Rectangle 4"/>
          <p:cNvSpPr/>
          <p:nvPr/>
        </p:nvSpPr>
        <p:spPr>
          <a:xfrm>
            <a:off x="728593" y="1333947"/>
            <a:ext cx="10617797" cy="830997"/>
          </a:xfrm>
          <a:prstGeom prst="rect">
            <a:avLst/>
          </a:prstGeom>
        </p:spPr>
        <p:txBody>
          <a:bodyPr wrap="square">
            <a:spAutoFit/>
          </a:bodyPr>
          <a:lstStyle/>
          <a:p>
            <a:pPr algn="ctr"/>
            <a:r>
              <a:rPr lang="en-US" sz="2400" b="1" dirty="0">
                <a:solidFill>
                  <a:schemeClr val="bg1"/>
                </a:solidFill>
              </a:rPr>
              <a:t>DFARS  Clause 252.204-7008 Compliance with </a:t>
            </a:r>
            <a:r>
              <a:rPr lang="en-US" sz="2400" b="1" dirty="0" smtClean="0">
                <a:solidFill>
                  <a:schemeClr val="bg1"/>
                </a:solidFill>
              </a:rPr>
              <a:t>safeguarding </a:t>
            </a:r>
          </a:p>
          <a:p>
            <a:pPr algn="ctr"/>
            <a:r>
              <a:rPr lang="en-US" sz="2400" b="1" dirty="0" smtClean="0">
                <a:solidFill>
                  <a:schemeClr val="bg1"/>
                </a:solidFill>
              </a:rPr>
              <a:t>covered defense information controls</a:t>
            </a:r>
            <a:endParaRPr lang="en-US" sz="2400" b="1" dirty="0">
              <a:solidFill>
                <a:schemeClr val="bg1"/>
              </a:solidFill>
            </a:endParaRPr>
          </a:p>
        </p:txBody>
      </p:sp>
      <p:sp>
        <p:nvSpPr>
          <p:cNvPr id="2" name="Footer Placeholder 1"/>
          <p:cNvSpPr>
            <a:spLocks noGrp="1"/>
          </p:cNvSpPr>
          <p:nvPr>
            <p:ph type="ftr" sz="quarter" idx="11"/>
          </p:nvPr>
        </p:nvSpPr>
        <p:spPr/>
        <p:txBody>
          <a:bodyPr/>
          <a:lstStyle/>
          <a:p>
            <a:r>
              <a:rPr lang="en-US" dirty="0" smtClean="0"/>
              <a:t>Distribution Statement A: Approved for public release. Distribution is unlimited. Case Number: AFRL-2021-3218, 22 September 2021.</a:t>
            </a:r>
            <a:endParaRPr lang="en-US" dirty="0"/>
          </a:p>
        </p:txBody>
      </p:sp>
    </p:spTree>
    <p:extLst>
      <p:ext uri="{BB962C8B-B14F-4D97-AF65-F5344CB8AC3E}">
        <p14:creationId xmlns:p14="http://schemas.microsoft.com/office/powerpoint/2010/main" val="21368396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828955" y="3250346"/>
            <a:ext cx="768403" cy="369332"/>
          </a:xfrm>
          <a:prstGeom prst="rect">
            <a:avLst/>
          </a:prstGeom>
          <a:noFill/>
        </p:spPr>
        <p:txBody>
          <a:bodyPr wrap="square" rtlCol="0">
            <a:spAutoFit/>
          </a:bodyPr>
          <a:lstStyle/>
          <a:p>
            <a:r>
              <a:rPr lang="en-US" dirty="0" smtClean="0"/>
              <a:t>photo</a:t>
            </a:r>
            <a:endParaRPr lang="en-US" dirty="0"/>
          </a:p>
        </p:txBody>
      </p:sp>
      <p:sp>
        <p:nvSpPr>
          <p:cNvPr id="12" name="Rounded Rectangle 11"/>
          <p:cNvSpPr/>
          <p:nvPr/>
        </p:nvSpPr>
        <p:spPr>
          <a:xfrm>
            <a:off x="490485" y="1364710"/>
            <a:ext cx="11375596" cy="852044"/>
          </a:xfrm>
          <a:prstGeom prst="roundRect">
            <a:avLst/>
          </a:prstGeom>
          <a:solidFill>
            <a:srgbClr val="53A4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DFARS </a:t>
            </a:r>
            <a:r>
              <a:rPr lang="en-US" sz="2400" dirty="0"/>
              <a:t>Clause </a:t>
            </a:r>
            <a:r>
              <a:rPr lang="en-US" sz="2400" dirty="0" smtClean="0"/>
              <a:t>252.204-7019/7020</a:t>
            </a:r>
            <a:r>
              <a:rPr lang="en-US" sz="2400" dirty="0"/>
              <a:t>   </a:t>
            </a:r>
            <a:br>
              <a:rPr lang="en-US" sz="2400" dirty="0"/>
            </a:br>
            <a:r>
              <a:rPr lang="en-US" sz="2400" dirty="0"/>
              <a:t>NIST SP 800-171 DoD Assessment Requirements.</a:t>
            </a:r>
            <a:endParaRPr lang="en-US" sz="2400" dirty="0">
              <a:solidFill>
                <a:schemeClr val="bg1"/>
              </a:solidFill>
            </a:endParaRPr>
          </a:p>
        </p:txBody>
      </p:sp>
      <p:pic>
        <p:nvPicPr>
          <p:cNvPr id="5" name="Picture 4"/>
          <p:cNvPicPr>
            <a:picLocks noChangeAspect="1"/>
          </p:cNvPicPr>
          <p:nvPr/>
        </p:nvPicPr>
        <p:blipFill>
          <a:blip r:embed="rId3"/>
          <a:stretch>
            <a:fillRect/>
          </a:stretch>
        </p:blipFill>
        <p:spPr>
          <a:xfrm>
            <a:off x="6771267" y="2573362"/>
            <a:ext cx="4115376" cy="32589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1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78010" y="2668505"/>
            <a:ext cx="715266" cy="715266"/>
          </a:xfrm>
          <a:prstGeom prst="rect">
            <a:avLst/>
          </a:prstGeom>
        </p:spPr>
      </p:pic>
      <p:pic>
        <p:nvPicPr>
          <p:cNvPr id="14" name="Picture 13"/>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78010" y="3484701"/>
            <a:ext cx="715266" cy="715266"/>
          </a:xfrm>
          <a:prstGeom prst="rect">
            <a:avLst/>
          </a:prstGeom>
        </p:spPr>
      </p:pic>
      <p:pic>
        <p:nvPicPr>
          <p:cNvPr id="15" name="Picture 14"/>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83145" y="4300897"/>
            <a:ext cx="715266" cy="715266"/>
          </a:xfrm>
          <a:prstGeom prst="rect">
            <a:avLst/>
          </a:prstGeom>
        </p:spPr>
      </p:pic>
      <p:pic>
        <p:nvPicPr>
          <p:cNvPr id="16" name="Picture 15"/>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78010" y="5117093"/>
            <a:ext cx="715266" cy="715266"/>
          </a:xfrm>
          <a:prstGeom prst="rect">
            <a:avLst/>
          </a:prstGeom>
        </p:spPr>
      </p:pic>
      <p:sp>
        <p:nvSpPr>
          <p:cNvPr id="17" name="Content Placeholder 2"/>
          <p:cNvSpPr txBox="1">
            <a:spLocks/>
          </p:cNvSpPr>
          <p:nvPr/>
        </p:nvSpPr>
        <p:spPr>
          <a:xfrm>
            <a:off x="1665961" y="2891249"/>
            <a:ext cx="2835701" cy="261783"/>
          </a:xfrm>
          <a:prstGeom prst="rect">
            <a:avLst/>
          </a:prstGeom>
        </p:spPr>
        <p:txBody>
          <a:bodyPr vert="horz" lIns="0" tIns="0" rIns="0" bIns="0" rtlCol="0" anchor="t">
            <a:noAutofit/>
          </a:bodyPr>
          <a:lstStyle>
            <a:lvl1pPr marL="285750" indent="-285750" algn="l" defTabSz="457200" rtl="0" eaLnBrk="1" latinLnBrk="0" hangingPunct="1">
              <a:spcBef>
                <a:spcPct val="20000"/>
              </a:spcBef>
              <a:spcAft>
                <a:spcPts val="600"/>
              </a:spcAft>
              <a:buClr>
                <a:schemeClr val="tx2"/>
              </a:buClr>
              <a:buSzPct val="145000"/>
              <a:buFont typeface="Arial"/>
              <a:buChar char="•"/>
              <a:defRPr sz="2400" b="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bg2"/>
              </a:buClr>
              <a:buSzPct val="145000"/>
              <a:buFont typeface="Wingdings" charset="2"/>
              <a:buChar char="§"/>
              <a:defRPr sz="2000" b="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tx2"/>
              </a:buClr>
              <a:buSzPct val="145000"/>
              <a:buFont typeface="Wingdings" charset="2"/>
              <a:buChar char="§"/>
              <a:defRPr sz="1800" b="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45000"/>
              <a:buFont typeface="Wingdings" charset="2"/>
              <a:buChar char="§"/>
              <a:defRPr sz="1600" b="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60000"/>
                  <a:lumOff val="40000"/>
                </a:schemeClr>
              </a:buClr>
              <a:buSzPct val="145000"/>
              <a:buFont typeface="Wingdings" charset="2"/>
              <a:buChar char="§"/>
              <a:defRPr sz="1400" b="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Font typeface="Arial"/>
              <a:buNone/>
            </a:pPr>
            <a:r>
              <a:rPr lang="en-US" sz="2000" dirty="0" smtClean="0"/>
              <a:t>Self-Assessment</a:t>
            </a:r>
            <a:endParaRPr lang="en-US" sz="2000" b="1" dirty="0" smtClean="0"/>
          </a:p>
        </p:txBody>
      </p:sp>
      <p:sp>
        <p:nvSpPr>
          <p:cNvPr id="18" name="Content Placeholder 2"/>
          <p:cNvSpPr txBox="1">
            <a:spLocks/>
          </p:cNvSpPr>
          <p:nvPr/>
        </p:nvSpPr>
        <p:spPr>
          <a:xfrm>
            <a:off x="1665960" y="3711442"/>
            <a:ext cx="5446317" cy="261783"/>
          </a:xfrm>
          <a:prstGeom prst="rect">
            <a:avLst/>
          </a:prstGeom>
        </p:spPr>
        <p:txBody>
          <a:bodyPr vert="horz" lIns="0" tIns="0" rIns="0" bIns="0" rtlCol="0" anchor="t">
            <a:noAutofit/>
          </a:bodyPr>
          <a:lstStyle>
            <a:lvl1pPr marL="285750" indent="-285750" algn="l" defTabSz="457200" rtl="0" eaLnBrk="1" latinLnBrk="0" hangingPunct="1">
              <a:spcBef>
                <a:spcPct val="20000"/>
              </a:spcBef>
              <a:spcAft>
                <a:spcPts val="600"/>
              </a:spcAft>
              <a:buClr>
                <a:schemeClr val="tx2"/>
              </a:buClr>
              <a:buSzPct val="145000"/>
              <a:buFont typeface="Arial"/>
              <a:buChar char="•"/>
              <a:defRPr sz="2400" b="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bg2"/>
              </a:buClr>
              <a:buSzPct val="145000"/>
              <a:buFont typeface="Wingdings" charset="2"/>
              <a:buChar char="§"/>
              <a:defRPr sz="2000" b="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tx2"/>
              </a:buClr>
              <a:buSzPct val="145000"/>
              <a:buFont typeface="Wingdings" charset="2"/>
              <a:buChar char="§"/>
              <a:defRPr sz="1800" b="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45000"/>
              <a:buFont typeface="Wingdings" charset="2"/>
              <a:buChar char="§"/>
              <a:defRPr sz="1600" b="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60000"/>
                  <a:lumOff val="40000"/>
                </a:schemeClr>
              </a:buClr>
              <a:buSzPct val="145000"/>
              <a:buFont typeface="Wingdings" charset="2"/>
              <a:buChar char="§"/>
              <a:defRPr sz="1400" b="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None/>
            </a:pPr>
            <a:r>
              <a:rPr lang="en-US" sz="2000" dirty="0"/>
              <a:t>Submit information to SPRS.CSD.DISA.MIL</a:t>
            </a:r>
          </a:p>
        </p:txBody>
      </p:sp>
      <p:sp>
        <p:nvSpPr>
          <p:cNvPr id="19" name="Content Placeholder 2"/>
          <p:cNvSpPr txBox="1">
            <a:spLocks/>
          </p:cNvSpPr>
          <p:nvPr/>
        </p:nvSpPr>
        <p:spPr>
          <a:xfrm>
            <a:off x="1665959" y="4527638"/>
            <a:ext cx="5446317" cy="261783"/>
          </a:xfrm>
          <a:prstGeom prst="rect">
            <a:avLst/>
          </a:prstGeom>
        </p:spPr>
        <p:txBody>
          <a:bodyPr vert="horz" lIns="0" tIns="0" rIns="0" bIns="0" rtlCol="0" anchor="t">
            <a:noAutofit/>
          </a:bodyPr>
          <a:lstStyle>
            <a:lvl1pPr marL="285750" indent="-285750" algn="l" defTabSz="457200" rtl="0" eaLnBrk="1" latinLnBrk="0" hangingPunct="1">
              <a:spcBef>
                <a:spcPct val="20000"/>
              </a:spcBef>
              <a:spcAft>
                <a:spcPts val="600"/>
              </a:spcAft>
              <a:buClr>
                <a:schemeClr val="tx2"/>
              </a:buClr>
              <a:buSzPct val="145000"/>
              <a:buFont typeface="Arial"/>
              <a:buChar char="•"/>
              <a:defRPr sz="2400" b="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bg2"/>
              </a:buClr>
              <a:buSzPct val="145000"/>
              <a:buFont typeface="Wingdings" charset="2"/>
              <a:buChar char="§"/>
              <a:defRPr sz="2000" b="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tx2"/>
              </a:buClr>
              <a:buSzPct val="145000"/>
              <a:buFont typeface="Wingdings" charset="2"/>
              <a:buChar char="§"/>
              <a:defRPr sz="1800" b="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45000"/>
              <a:buFont typeface="Wingdings" charset="2"/>
              <a:buChar char="§"/>
              <a:defRPr sz="1600" b="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60000"/>
                  <a:lumOff val="40000"/>
                </a:schemeClr>
              </a:buClr>
              <a:buSzPct val="145000"/>
              <a:buFont typeface="Wingdings" charset="2"/>
              <a:buChar char="§"/>
              <a:defRPr sz="1400" b="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None/>
            </a:pPr>
            <a:r>
              <a:rPr lang="en-US" sz="2000" dirty="0"/>
              <a:t>Flow the Requirement Down</a:t>
            </a:r>
          </a:p>
        </p:txBody>
      </p:sp>
      <p:sp>
        <p:nvSpPr>
          <p:cNvPr id="20" name="Content Placeholder 2"/>
          <p:cNvSpPr txBox="1">
            <a:spLocks/>
          </p:cNvSpPr>
          <p:nvPr/>
        </p:nvSpPr>
        <p:spPr>
          <a:xfrm>
            <a:off x="1665959" y="5343834"/>
            <a:ext cx="5446317" cy="261783"/>
          </a:xfrm>
          <a:prstGeom prst="rect">
            <a:avLst/>
          </a:prstGeom>
        </p:spPr>
        <p:txBody>
          <a:bodyPr vert="horz" lIns="0" tIns="0" rIns="0" bIns="0" rtlCol="0" anchor="t">
            <a:noAutofit/>
          </a:bodyPr>
          <a:lstStyle>
            <a:lvl1pPr marL="285750" indent="-285750" algn="l" defTabSz="457200" rtl="0" eaLnBrk="1" latinLnBrk="0" hangingPunct="1">
              <a:spcBef>
                <a:spcPct val="20000"/>
              </a:spcBef>
              <a:spcAft>
                <a:spcPts val="600"/>
              </a:spcAft>
              <a:buClr>
                <a:schemeClr val="tx2"/>
              </a:buClr>
              <a:buSzPct val="145000"/>
              <a:buFont typeface="Arial"/>
              <a:buChar char="•"/>
              <a:defRPr sz="2400" b="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bg2"/>
              </a:buClr>
              <a:buSzPct val="145000"/>
              <a:buFont typeface="Wingdings" charset="2"/>
              <a:buChar char="§"/>
              <a:defRPr sz="2000" b="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tx2"/>
              </a:buClr>
              <a:buSzPct val="145000"/>
              <a:buFont typeface="Wingdings" charset="2"/>
              <a:buChar char="§"/>
              <a:defRPr sz="1800" b="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45000"/>
              <a:buFont typeface="Wingdings" charset="2"/>
              <a:buChar char="§"/>
              <a:defRPr sz="1600" b="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60000"/>
                  <a:lumOff val="40000"/>
                </a:schemeClr>
              </a:buClr>
              <a:buSzPct val="145000"/>
              <a:buFont typeface="Wingdings" charset="2"/>
              <a:buChar char="§"/>
              <a:defRPr sz="1400" b="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None/>
            </a:pPr>
            <a:r>
              <a:rPr lang="en-US" sz="2000" dirty="0"/>
              <a:t>Update your Self-Assessment</a:t>
            </a:r>
          </a:p>
        </p:txBody>
      </p:sp>
      <p:sp>
        <p:nvSpPr>
          <p:cNvPr id="2" name="Footer Placeholder 1"/>
          <p:cNvSpPr>
            <a:spLocks noGrp="1"/>
          </p:cNvSpPr>
          <p:nvPr>
            <p:ph type="ftr" sz="quarter" idx="11"/>
          </p:nvPr>
        </p:nvSpPr>
        <p:spPr/>
        <p:txBody>
          <a:bodyPr/>
          <a:lstStyle/>
          <a:p>
            <a:r>
              <a:rPr lang="en-US" dirty="0" smtClean="0"/>
              <a:t>Distribution Statement A: Approved for public release. Distribution is unlimited. Case Number: AFRL-2021-3218, 22 September 2021.</a:t>
            </a:r>
            <a:endParaRPr lang="en-US" dirty="0"/>
          </a:p>
        </p:txBody>
      </p:sp>
    </p:spTree>
    <p:extLst>
      <p:ext uri="{BB962C8B-B14F-4D97-AF65-F5344CB8AC3E}">
        <p14:creationId xmlns:p14="http://schemas.microsoft.com/office/powerpoint/2010/main" val="2532590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Cybersecurity</a:t>
            </a:r>
            <a:endParaRPr lang="en-US" dirty="0"/>
          </a:p>
        </p:txBody>
      </p:sp>
      <p:sp>
        <p:nvSpPr>
          <p:cNvPr id="3" name="Content Placeholder 2"/>
          <p:cNvSpPr>
            <a:spLocks noGrp="1"/>
          </p:cNvSpPr>
          <p:nvPr>
            <p:ph idx="1"/>
          </p:nvPr>
        </p:nvSpPr>
        <p:spPr>
          <a:xfrm>
            <a:off x="1452880" y="1962150"/>
            <a:ext cx="10497183" cy="3829050"/>
          </a:xfrm>
        </p:spPr>
        <p:txBody>
          <a:bodyPr>
            <a:normAutofit fontScale="92500"/>
          </a:bodyPr>
          <a:lstStyle/>
          <a:p>
            <a:r>
              <a:rPr lang="en-US" dirty="0" smtClean="0"/>
              <a:t>The “Why” for Big Cybersecurity for Small Businesses</a:t>
            </a:r>
          </a:p>
          <a:p>
            <a:r>
              <a:rPr lang="en-US" dirty="0" smtClean="0"/>
              <a:t>Execute the DFARS requirements</a:t>
            </a:r>
          </a:p>
          <a:p>
            <a:r>
              <a:rPr lang="en-US" dirty="0"/>
              <a:t>Report Cyber Incidents</a:t>
            </a:r>
          </a:p>
          <a:p>
            <a:r>
              <a:rPr lang="en-US" dirty="0" smtClean="0"/>
              <a:t>Protect Controlled Unclassified Information(CUI) – and your Intellectual Property!</a:t>
            </a:r>
          </a:p>
          <a:p>
            <a:r>
              <a:rPr lang="en-US" dirty="0" smtClean="0"/>
              <a:t>Implement NIST SP 800-171</a:t>
            </a:r>
          </a:p>
          <a:p>
            <a:r>
              <a:rPr lang="en-US" dirty="0" smtClean="0"/>
              <a:t>Get your SPRS On!</a:t>
            </a:r>
          </a:p>
          <a:p>
            <a:r>
              <a:rPr lang="en-US" dirty="0" smtClean="0"/>
              <a:t>Share CUI when you are ready to protect it</a:t>
            </a:r>
          </a:p>
          <a:p>
            <a:r>
              <a:rPr lang="en-US" dirty="0" smtClean="0"/>
              <a:t>Get all the help available to the DIB Small Business community</a:t>
            </a:r>
          </a:p>
          <a:p>
            <a:endParaRPr lang="en-US" dirty="0"/>
          </a:p>
        </p:txBody>
      </p:sp>
      <p:sp>
        <p:nvSpPr>
          <p:cNvPr id="4" name="Footer Placeholder 3"/>
          <p:cNvSpPr>
            <a:spLocks noGrp="1"/>
          </p:cNvSpPr>
          <p:nvPr>
            <p:ph type="ftr" sz="quarter" idx="11"/>
          </p:nvPr>
        </p:nvSpPr>
        <p:spPr/>
        <p:txBody>
          <a:bodyPr/>
          <a:lstStyle/>
          <a:p>
            <a:r>
              <a:rPr lang="en-US" dirty="0" smtClean="0"/>
              <a:t>Distribution Statement A: Approved for public release. Distribution is unlimited. Case Number: AFRL-2021-3218, 22 September 2021.</a:t>
            </a:r>
            <a:endParaRPr lang="en-US" dirty="0"/>
          </a:p>
        </p:txBody>
      </p:sp>
    </p:spTree>
    <p:extLst>
      <p:ext uri="{BB962C8B-B14F-4D97-AF65-F5344CB8AC3E}">
        <p14:creationId xmlns:p14="http://schemas.microsoft.com/office/powerpoint/2010/main" val="33058860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472962"/>
            <a:ext cx="12191999" cy="940526"/>
          </a:xfrm>
        </p:spPr>
        <p:txBody>
          <a:bodyPr>
            <a:noAutofit/>
          </a:bodyPr>
          <a:lstStyle/>
          <a:p>
            <a:r>
              <a:rPr lang="en-US" sz="3600" dirty="0" smtClean="0"/>
              <a:t>The Requirement in </a:t>
            </a:r>
            <a:r>
              <a:rPr lang="en-US" sz="3600" dirty="0"/>
              <a:t>DFARS Clause </a:t>
            </a:r>
            <a:r>
              <a:rPr lang="en-US" sz="3600" dirty="0" smtClean="0"/>
              <a:t>252.204-7019/7020</a:t>
            </a:r>
            <a:r>
              <a:rPr lang="en-US" sz="3600" dirty="0"/>
              <a:t>   </a:t>
            </a:r>
            <a:br>
              <a:rPr lang="en-US" sz="3600" dirty="0"/>
            </a:br>
            <a:r>
              <a:rPr lang="en-US" sz="3600" dirty="0"/>
              <a:t>NIST SP 800-171 DoD Assessment Requirements</a:t>
            </a:r>
          </a:p>
        </p:txBody>
      </p:sp>
      <p:sp>
        <p:nvSpPr>
          <p:cNvPr id="3" name="Content Placeholder 2"/>
          <p:cNvSpPr>
            <a:spLocks noGrp="1"/>
          </p:cNvSpPr>
          <p:nvPr>
            <p:ph idx="1"/>
          </p:nvPr>
        </p:nvSpPr>
        <p:spPr>
          <a:xfrm>
            <a:off x="1160117" y="2480756"/>
            <a:ext cx="10208337" cy="3829050"/>
          </a:xfrm>
        </p:spPr>
        <p:txBody>
          <a:bodyPr>
            <a:noAutofit/>
          </a:bodyPr>
          <a:lstStyle/>
          <a:p>
            <a:pPr marL="0" indent="0">
              <a:buNone/>
            </a:pPr>
            <a:r>
              <a:rPr lang="en-US" sz="2000" b="1" i="1" dirty="0" smtClean="0"/>
              <a:t> </a:t>
            </a:r>
            <a:endParaRPr lang="en-US" sz="2000" b="1" dirty="0" smtClean="0"/>
          </a:p>
          <a:p>
            <a:pPr marL="0" indent="0">
              <a:buNone/>
            </a:pPr>
            <a:r>
              <a:rPr lang="en-US" sz="2000" dirty="0" smtClean="0"/>
              <a:t>In </a:t>
            </a:r>
            <a:r>
              <a:rPr lang="en-US" sz="2000" dirty="0"/>
              <a:t>order to be considered for award, if the Offeror is required to implement NIST SP 800-171, the Offeror shall have a current assessment </a:t>
            </a:r>
            <a:r>
              <a:rPr lang="en-US" sz="2000" dirty="0" smtClean="0"/>
              <a:t> for </a:t>
            </a:r>
            <a:r>
              <a:rPr lang="en-US" sz="2000" dirty="0"/>
              <a:t>each covered contractor information system that is relevant to the </a:t>
            </a:r>
            <a:r>
              <a:rPr lang="en-US" sz="2000" dirty="0" smtClean="0"/>
              <a:t>contract.</a:t>
            </a:r>
          </a:p>
          <a:p>
            <a:pPr marL="0" indent="0">
              <a:buNone/>
            </a:pPr>
            <a:r>
              <a:rPr lang="en-US" sz="2000" dirty="0" smtClean="0"/>
              <a:t>A Basic Assessment, which is a self-assessment assigned a low confidence level (because it is self-generated) is:</a:t>
            </a:r>
          </a:p>
          <a:p>
            <a:pPr lvl="1">
              <a:buSzPct val="160000"/>
            </a:pPr>
            <a:r>
              <a:rPr lang="en-US" b="1" dirty="0"/>
              <a:t>B</a:t>
            </a:r>
            <a:r>
              <a:rPr lang="en-US" b="1" dirty="0" smtClean="0"/>
              <a:t>ased </a:t>
            </a:r>
            <a:r>
              <a:rPr lang="en-US" b="1" dirty="0"/>
              <a:t>on the Contractor’s review of their system security plan(s) associated with covered contractor information system(s</a:t>
            </a:r>
            <a:r>
              <a:rPr lang="en-US" b="1" dirty="0" smtClean="0"/>
              <a:t>)</a:t>
            </a:r>
          </a:p>
          <a:p>
            <a:pPr lvl="1">
              <a:buSzPct val="160000"/>
            </a:pPr>
            <a:r>
              <a:rPr lang="en-US" b="1" dirty="0"/>
              <a:t>C</a:t>
            </a:r>
            <a:r>
              <a:rPr lang="en-US" b="1" dirty="0" smtClean="0"/>
              <a:t>onducted </a:t>
            </a:r>
            <a:r>
              <a:rPr lang="en-US" b="1" dirty="0"/>
              <a:t>in accordance with the NIST SP 800-171 DoD Assessment </a:t>
            </a:r>
            <a:r>
              <a:rPr lang="en-US" b="1" dirty="0" smtClean="0"/>
              <a:t>Methodology </a:t>
            </a:r>
            <a:endParaRPr lang="en-US" b="1" dirty="0"/>
          </a:p>
          <a:p>
            <a:endParaRPr lang="en-US" sz="2000" dirty="0"/>
          </a:p>
        </p:txBody>
      </p:sp>
      <p:sp>
        <p:nvSpPr>
          <p:cNvPr id="4" name="Footer Placeholder 3"/>
          <p:cNvSpPr>
            <a:spLocks noGrp="1"/>
          </p:cNvSpPr>
          <p:nvPr>
            <p:ph type="ftr" sz="quarter" idx="11"/>
          </p:nvPr>
        </p:nvSpPr>
        <p:spPr/>
        <p:txBody>
          <a:bodyPr/>
          <a:lstStyle/>
          <a:p>
            <a:r>
              <a:rPr lang="en-US" dirty="0" smtClean="0"/>
              <a:t>Distribution Statement A: Approved for public release. Distribution is unlimited. Case Number: AFRL-2021-3218, 22 September 2021.</a:t>
            </a:r>
            <a:endParaRPr lang="en-US" dirty="0"/>
          </a:p>
        </p:txBody>
      </p:sp>
    </p:spTree>
    <p:extLst>
      <p:ext uri="{BB962C8B-B14F-4D97-AF65-F5344CB8AC3E}">
        <p14:creationId xmlns:p14="http://schemas.microsoft.com/office/powerpoint/2010/main" val="22722817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146" y="1129592"/>
            <a:ext cx="12191999" cy="940526"/>
          </a:xfrm>
        </p:spPr>
        <p:txBody>
          <a:bodyPr>
            <a:noAutofit/>
          </a:bodyPr>
          <a:lstStyle/>
          <a:p>
            <a:r>
              <a:rPr lang="en-US" sz="3600" dirty="0" smtClean="0"/>
              <a:t>NIST SP 800-171 System Security Plan (SSP)</a:t>
            </a:r>
            <a:br>
              <a:rPr lang="en-US" sz="3600" dirty="0" smtClean="0"/>
            </a:br>
            <a:endParaRPr lang="en-US" sz="3600" dirty="0"/>
          </a:p>
        </p:txBody>
      </p:sp>
      <p:pic>
        <p:nvPicPr>
          <p:cNvPr id="8" name="Picture 7"/>
          <p:cNvPicPr>
            <a:picLocks noChangeAspect="1"/>
          </p:cNvPicPr>
          <p:nvPr/>
        </p:nvPicPr>
        <p:blipFill>
          <a:blip r:embed="rId3"/>
          <a:stretch>
            <a:fillRect/>
          </a:stretch>
        </p:blipFill>
        <p:spPr>
          <a:xfrm>
            <a:off x="1501626" y="1969827"/>
            <a:ext cx="5419497" cy="3057929"/>
          </a:xfrm>
          <a:prstGeom prst="rect">
            <a:avLst/>
          </a:prstGeom>
          <a:ln>
            <a:noFill/>
          </a:ln>
          <a:effectLst>
            <a:outerShdw blurRad="190500" algn="tl" rotWithShape="0">
              <a:srgbClr val="000000">
                <a:alpha val="70000"/>
              </a:srgbClr>
            </a:outerShdw>
          </a:effectLst>
        </p:spPr>
      </p:pic>
      <p:sp>
        <p:nvSpPr>
          <p:cNvPr id="9" name="TextBox 8"/>
          <p:cNvSpPr txBox="1"/>
          <p:nvPr/>
        </p:nvSpPr>
        <p:spPr>
          <a:xfrm>
            <a:off x="7280860" y="3314125"/>
            <a:ext cx="4123593" cy="369332"/>
          </a:xfrm>
          <a:prstGeom prst="rect">
            <a:avLst/>
          </a:prstGeom>
          <a:noFill/>
        </p:spPr>
        <p:txBody>
          <a:bodyPr wrap="square" rtlCol="0">
            <a:spAutoFit/>
          </a:bodyPr>
          <a:lstStyle/>
          <a:p>
            <a:r>
              <a:rPr lang="en-US" dirty="0" smtClean="0"/>
              <a:t>Optional Template available on NIST.Gov</a:t>
            </a:r>
            <a:endParaRPr lang="en-US" dirty="0"/>
          </a:p>
        </p:txBody>
      </p:sp>
      <p:pic>
        <p:nvPicPr>
          <p:cNvPr id="10" name="Picture 9"/>
          <p:cNvPicPr>
            <a:picLocks noChangeAspect="1"/>
          </p:cNvPicPr>
          <p:nvPr/>
        </p:nvPicPr>
        <p:blipFill>
          <a:blip r:embed="rId4"/>
          <a:stretch>
            <a:fillRect/>
          </a:stretch>
        </p:blipFill>
        <p:spPr>
          <a:xfrm>
            <a:off x="1501626" y="5491523"/>
            <a:ext cx="5689916" cy="647493"/>
          </a:xfrm>
          <a:prstGeom prst="rect">
            <a:avLst/>
          </a:prstGeom>
          <a:ln>
            <a:noFill/>
          </a:ln>
          <a:effectLst>
            <a:outerShdw blurRad="190500" algn="tl" rotWithShape="0">
              <a:srgbClr val="000000">
                <a:alpha val="70000"/>
              </a:srgbClr>
            </a:outerShdw>
          </a:effectLst>
        </p:spPr>
      </p:pic>
      <p:sp>
        <p:nvSpPr>
          <p:cNvPr id="11" name="TextBox 10"/>
          <p:cNvSpPr txBox="1"/>
          <p:nvPr/>
        </p:nvSpPr>
        <p:spPr>
          <a:xfrm>
            <a:off x="7513773" y="5493862"/>
            <a:ext cx="4193930" cy="646331"/>
          </a:xfrm>
          <a:prstGeom prst="rect">
            <a:avLst/>
          </a:prstGeom>
          <a:noFill/>
        </p:spPr>
        <p:txBody>
          <a:bodyPr wrap="square" rtlCol="0">
            <a:spAutoFit/>
          </a:bodyPr>
          <a:lstStyle/>
          <a:p>
            <a:r>
              <a:rPr lang="en-US" dirty="0" smtClean="0"/>
              <a:t>Optional Template to record the Plan of Action on NIST.gov</a:t>
            </a:r>
            <a:endParaRPr lang="en-US" dirty="0"/>
          </a:p>
        </p:txBody>
      </p:sp>
      <p:sp>
        <p:nvSpPr>
          <p:cNvPr id="3" name="Footer Placeholder 2"/>
          <p:cNvSpPr>
            <a:spLocks noGrp="1"/>
          </p:cNvSpPr>
          <p:nvPr>
            <p:ph type="ftr" sz="quarter" idx="11"/>
          </p:nvPr>
        </p:nvSpPr>
        <p:spPr/>
        <p:txBody>
          <a:bodyPr/>
          <a:lstStyle/>
          <a:p>
            <a:r>
              <a:rPr lang="en-US" dirty="0" smtClean="0"/>
              <a:t>Distribution Statement A: Approved for public release. Distribution is unlimited. Case Number: AFRL-2021-3218, 22 September 2021.</a:t>
            </a:r>
            <a:endParaRPr lang="en-US" dirty="0"/>
          </a:p>
        </p:txBody>
      </p:sp>
    </p:spTree>
    <p:extLst>
      <p:ext uri="{BB962C8B-B14F-4D97-AF65-F5344CB8AC3E}">
        <p14:creationId xmlns:p14="http://schemas.microsoft.com/office/powerpoint/2010/main" val="37395486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087" y="1461653"/>
            <a:ext cx="12191999" cy="718705"/>
          </a:xfrm>
        </p:spPr>
        <p:txBody>
          <a:bodyPr>
            <a:noAutofit/>
          </a:bodyPr>
          <a:lstStyle/>
          <a:p>
            <a:r>
              <a:rPr lang="en-US" sz="2800" dirty="0" smtClean="0"/>
              <a:t>Not all of the NIST </a:t>
            </a:r>
            <a:r>
              <a:rPr lang="en-US" sz="2800" dirty="0"/>
              <a:t>SP 800-171 </a:t>
            </a:r>
            <a:r>
              <a:rPr lang="en-US" sz="2800" dirty="0" smtClean="0"/>
              <a:t>security requirements are equal</a:t>
            </a:r>
            <a:r>
              <a:rPr lang="en-US" sz="2800" dirty="0"/>
              <a:t/>
            </a:r>
            <a:br>
              <a:rPr lang="en-US" sz="2800" dirty="0"/>
            </a:br>
            <a:r>
              <a:rPr lang="en-US" sz="2800" dirty="0" smtClean="0"/>
              <a:t> </a:t>
            </a:r>
            <a:endParaRPr lang="en-US" sz="2800" dirty="0"/>
          </a:p>
        </p:txBody>
      </p:sp>
      <p:sp>
        <p:nvSpPr>
          <p:cNvPr id="3" name="Content Placeholder 2"/>
          <p:cNvSpPr>
            <a:spLocks noGrp="1"/>
          </p:cNvSpPr>
          <p:nvPr>
            <p:ph idx="1"/>
          </p:nvPr>
        </p:nvSpPr>
        <p:spPr>
          <a:xfrm>
            <a:off x="610025" y="2180359"/>
            <a:ext cx="5984983" cy="3829050"/>
          </a:xfrm>
        </p:spPr>
        <p:txBody>
          <a:bodyPr>
            <a:noAutofit/>
          </a:bodyPr>
          <a:lstStyle/>
          <a:p>
            <a:pPr marL="0" indent="0">
              <a:buNone/>
            </a:pPr>
            <a:r>
              <a:rPr lang="en-US" sz="2000" dirty="0" smtClean="0"/>
              <a:t>The NIST SP 800-171 DoD </a:t>
            </a:r>
            <a:r>
              <a:rPr lang="en-US" sz="2000" dirty="0"/>
              <a:t>Assessment Methodology identifies </a:t>
            </a:r>
            <a:r>
              <a:rPr lang="en-US" sz="2000" b="1" dirty="0" smtClean="0">
                <a:solidFill>
                  <a:srgbClr val="C00000"/>
                </a:solidFill>
              </a:rPr>
              <a:t>42 security </a:t>
            </a:r>
            <a:r>
              <a:rPr lang="en-US" sz="2000" b="1" dirty="0">
                <a:solidFill>
                  <a:srgbClr val="C00000"/>
                </a:solidFill>
              </a:rPr>
              <a:t>requirements </a:t>
            </a:r>
            <a:r>
              <a:rPr lang="en-US" sz="2000" dirty="0"/>
              <a:t>that, if not implemented, could lead to </a:t>
            </a:r>
            <a:r>
              <a:rPr lang="en-US" sz="2000" b="1" dirty="0">
                <a:solidFill>
                  <a:srgbClr val="C00000"/>
                </a:solidFill>
              </a:rPr>
              <a:t>significant exploitation of the network, or exfiltration of DoD </a:t>
            </a:r>
            <a:r>
              <a:rPr lang="en-US" sz="2000" b="1" dirty="0" smtClean="0">
                <a:solidFill>
                  <a:srgbClr val="C00000"/>
                </a:solidFill>
              </a:rPr>
              <a:t>CUI.   </a:t>
            </a:r>
          </a:p>
          <a:p>
            <a:pPr marL="0" indent="0">
              <a:buNone/>
            </a:pPr>
            <a:r>
              <a:rPr lang="en-US" sz="2000" dirty="0" smtClean="0"/>
              <a:t>These high-risk security requirements are with 5 </a:t>
            </a:r>
            <a:r>
              <a:rPr lang="en-US" sz="2000" dirty="0"/>
              <a:t>points </a:t>
            </a:r>
            <a:r>
              <a:rPr lang="en-US" sz="2000" dirty="0" smtClean="0"/>
              <a:t>in the DoD scoring rubric.</a:t>
            </a:r>
            <a:endParaRPr lang="en-US" sz="1600" dirty="0" smtClean="0"/>
          </a:p>
          <a:p>
            <a:pPr>
              <a:buClr>
                <a:schemeClr val="bg2"/>
              </a:buClr>
              <a:buSzPct val="160000"/>
              <a:buFont typeface="Wingdings" panose="05000000000000000000" pitchFamily="2" charset="2"/>
              <a:buChar char="§"/>
            </a:pPr>
            <a:r>
              <a:rPr lang="en-US" sz="1600" b="1" dirty="0" smtClean="0"/>
              <a:t>For </a:t>
            </a:r>
            <a:r>
              <a:rPr lang="en-US" sz="1600" b="1" dirty="0"/>
              <a:t>example</a:t>
            </a:r>
            <a:r>
              <a:rPr lang="en-US" sz="1600" dirty="0"/>
              <a:t>, </a:t>
            </a:r>
            <a:r>
              <a:rPr lang="en-US" sz="1600" dirty="0" smtClean="0"/>
              <a:t>Failure </a:t>
            </a:r>
            <a:r>
              <a:rPr lang="en-US" sz="1600" dirty="0"/>
              <a:t>to limit system access to authorized users </a:t>
            </a:r>
            <a:r>
              <a:rPr lang="en-US" sz="1600" dirty="0" smtClean="0"/>
              <a:t>(Requirement </a:t>
            </a:r>
            <a:r>
              <a:rPr lang="en-US" sz="1600" dirty="0"/>
              <a:t>3.1.1) </a:t>
            </a:r>
            <a:r>
              <a:rPr lang="en-US" sz="1600" b="1" dirty="0">
                <a:solidFill>
                  <a:srgbClr val="C00000"/>
                </a:solidFill>
              </a:rPr>
              <a:t>renders all the other Access Control </a:t>
            </a:r>
            <a:r>
              <a:rPr lang="en-US" sz="1600" b="1" dirty="0" smtClean="0">
                <a:solidFill>
                  <a:srgbClr val="C00000"/>
                </a:solidFill>
              </a:rPr>
              <a:t>requirements </a:t>
            </a:r>
            <a:r>
              <a:rPr lang="en-US" sz="1600" b="1" dirty="0">
                <a:solidFill>
                  <a:srgbClr val="C00000"/>
                </a:solidFill>
              </a:rPr>
              <a:t>ineffective, allowing easy exploitation of the </a:t>
            </a:r>
            <a:r>
              <a:rPr lang="en-US" sz="1600" b="1" dirty="0" smtClean="0">
                <a:solidFill>
                  <a:srgbClr val="C00000"/>
                </a:solidFill>
              </a:rPr>
              <a:t>network</a:t>
            </a:r>
            <a:endParaRPr lang="en-US" sz="1600" b="1" dirty="0">
              <a:solidFill>
                <a:srgbClr val="C00000"/>
              </a:solidFill>
            </a:endParaRPr>
          </a:p>
          <a:p>
            <a:pPr>
              <a:buClr>
                <a:schemeClr val="bg2"/>
              </a:buClr>
              <a:buSzPct val="160000"/>
              <a:buFont typeface="Wingdings" panose="05000000000000000000" pitchFamily="2" charset="2"/>
              <a:buChar char="§"/>
            </a:pPr>
            <a:r>
              <a:rPr lang="en-US" sz="1600" b="1" dirty="0" smtClean="0"/>
              <a:t>For </a:t>
            </a:r>
            <a:r>
              <a:rPr lang="en-US" sz="1600" b="1" dirty="0"/>
              <a:t>example</a:t>
            </a:r>
            <a:r>
              <a:rPr lang="en-US" sz="1600" dirty="0"/>
              <a:t>, </a:t>
            </a:r>
            <a:r>
              <a:rPr lang="en-US" sz="1600" dirty="0" smtClean="0"/>
              <a:t>Failure </a:t>
            </a:r>
            <a:r>
              <a:rPr lang="en-US" sz="1600" dirty="0"/>
              <a:t>to control the use of removable media on system components </a:t>
            </a:r>
            <a:r>
              <a:rPr lang="en-US" sz="1600" dirty="0" smtClean="0"/>
              <a:t>(Requirement </a:t>
            </a:r>
            <a:r>
              <a:rPr lang="en-US" sz="1600" dirty="0"/>
              <a:t>3.8.7) </a:t>
            </a:r>
            <a:r>
              <a:rPr lang="en-US" sz="1600" b="1" dirty="0">
                <a:solidFill>
                  <a:srgbClr val="C00000"/>
                </a:solidFill>
              </a:rPr>
              <a:t>could result in massive exfiltration of CUI and introduction of malware. </a:t>
            </a:r>
            <a:endParaRPr lang="en-US" sz="1600" b="1" dirty="0" smtClean="0">
              <a:solidFill>
                <a:srgbClr val="C00000"/>
              </a:solidFill>
            </a:endParaRPr>
          </a:p>
          <a:p>
            <a:endParaRPr lang="en-US" sz="1600" dirty="0" smtClean="0"/>
          </a:p>
        </p:txBody>
      </p:sp>
      <p:pic>
        <p:nvPicPr>
          <p:cNvPr id="4" name="Picture 3"/>
          <p:cNvPicPr>
            <a:picLocks noChangeAspect="1"/>
          </p:cNvPicPr>
          <p:nvPr/>
        </p:nvPicPr>
        <p:blipFill>
          <a:blip r:embed="rId3"/>
          <a:stretch>
            <a:fillRect/>
          </a:stretch>
        </p:blipFill>
        <p:spPr>
          <a:xfrm>
            <a:off x="6925113" y="2180358"/>
            <a:ext cx="4537634" cy="3513859"/>
          </a:xfrm>
          <a:prstGeom prst="rect">
            <a:avLst/>
          </a:prstGeom>
          <a:ln>
            <a:noFill/>
          </a:ln>
          <a:effectLst>
            <a:outerShdw blurRad="152400" dist="50800" dir="2700000" algn="tl" rotWithShape="0">
              <a:srgbClr val="000000">
                <a:alpha val="50000"/>
              </a:srgbClr>
            </a:outerShdw>
          </a:effectLst>
        </p:spPr>
      </p:pic>
      <p:sp>
        <p:nvSpPr>
          <p:cNvPr id="6" name="Footer Placeholder 5"/>
          <p:cNvSpPr>
            <a:spLocks noGrp="1"/>
          </p:cNvSpPr>
          <p:nvPr>
            <p:ph type="ftr" sz="quarter" idx="11"/>
          </p:nvPr>
        </p:nvSpPr>
        <p:spPr/>
        <p:txBody>
          <a:bodyPr/>
          <a:lstStyle/>
          <a:p>
            <a:r>
              <a:rPr lang="en-US" dirty="0" smtClean="0"/>
              <a:t>Distribution Statement A: Approved for public release. Distribution is unlimited. Case Number: AFRL-2021-3218, 22 September 2021.</a:t>
            </a:r>
            <a:endParaRPr lang="en-US" dirty="0"/>
          </a:p>
        </p:txBody>
      </p:sp>
    </p:spTree>
    <p:extLst>
      <p:ext uri="{BB962C8B-B14F-4D97-AF65-F5344CB8AC3E}">
        <p14:creationId xmlns:p14="http://schemas.microsoft.com/office/powerpoint/2010/main" val="38067145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32765"/>
            <a:ext cx="12191999" cy="940526"/>
          </a:xfrm>
        </p:spPr>
        <p:txBody>
          <a:bodyPr/>
          <a:lstStyle/>
          <a:p>
            <a:pPr marL="0" indent="0"/>
            <a:r>
              <a:rPr lang="en-US" dirty="0"/>
              <a:t>Safeguard </a:t>
            </a:r>
            <a:r>
              <a:rPr lang="en-US" dirty="0" smtClean="0"/>
              <a:t>Covered Defense Information (CDI)</a:t>
            </a:r>
            <a:endParaRPr lang="en-US" dirty="0"/>
          </a:p>
        </p:txBody>
      </p:sp>
      <p:sp>
        <p:nvSpPr>
          <p:cNvPr id="3" name="Content Placeholder 2"/>
          <p:cNvSpPr>
            <a:spLocks noGrp="1"/>
          </p:cNvSpPr>
          <p:nvPr>
            <p:ph idx="1"/>
          </p:nvPr>
        </p:nvSpPr>
        <p:spPr>
          <a:xfrm>
            <a:off x="1789110" y="2354685"/>
            <a:ext cx="9546547" cy="3829050"/>
          </a:xfrm>
        </p:spPr>
        <p:txBody>
          <a:bodyPr>
            <a:normAutofit fontScale="92500" lnSpcReduction="20000"/>
          </a:bodyPr>
          <a:lstStyle/>
          <a:p>
            <a:pPr marL="0" indent="0">
              <a:buNone/>
            </a:pPr>
            <a:r>
              <a:rPr lang="en-US" dirty="0" smtClean="0"/>
              <a:t>To </a:t>
            </a:r>
            <a:r>
              <a:rPr lang="en-US" dirty="0"/>
              <a:t>safeguard covered defense information contractors/subcontractors </a:t>
            </a:r>
            <a:r>
              <a:rPr lang="en-US" b="1" dirty="0">
                <a:solidFill>
                  <a:srgbClr val="FF0000"/>
                </a:solidFill>
              </a:rPr>
              <a:t>must implement NIST SP 800-171</a:t>
            </a:r>
            <a:r>
              <a:rPr lang="en-US" dirty="0"/>
              <a:t>, Protecting CUI in Nonfederal Information Systems and </a:t>
            </a:r>
            <a:r>
              <a:rPr lang="en-US" dirty="0" smtClean="0"/>
              <a:t>Organizations</a:t>
            </a:r>
          </a:p>
          <a:p>
            <a:pPr marL="0" indent="0">
              <a:buNone/>
            </a:pPr>
            <a:r>
              <a:rPr lang="en-US" dirty="0"/>
              <a:t>T</a:t>
            </a:r>
            <a:r>
              <a:rPr lang="en-US" dirty="0" smtClean="0"/>
              <a:t>he </a:t>
            </a:r>
            <a:r>
              <a:rPr lang="en-US" dirty="0"/>
              <a:t>covered contractor information system shall be subject to the security requirements in National Institute of Standards and Technology (NIST) Special Publication (SP) </a:t>
            </a:r>
            <a:r>
              <a:rPr lang="en-US" dirty="0" smtClean="0"/>
              <a:t>800-171</a:t>
            </a:r>
          </a:p>
          <a:p>
            <a:pPr lvl="1">
              <a:buSzPct val="160000"/>
            </a:pPr>
            <a:r>
              <a:rPr lang="en-US" sz="2200" b="1" dirty="0" smtClean="0"/>
              <a:t>The </a:t>
            </a:r>
            <a:r>
              <a:rPr lang="en-US" sz="2200" b="1" dirty="0"/>
              <a:t>Contractor shall implement NIST SP 800-171, as soon as practical, but not later than </a:t>
            </a:r>
            <a:r>
              <a:rPr lang="en-US" sz="2200" b="1" dirty="0" smtClean="0"/>
              <a:t>December </a:t>
            </a:r>
            <a:r>
              <a:rPr lang="en-US" sz="2200" b="1" dirty="0"/>
              <a:t>31, </a:t>
            </a:r>
            <a:r>
              <a:rPr lang="en-US" sz="2200" b="1" dirty="0">
                <a:solidFill>
                  <a:srgbClr val="FF0000"/>
                </a:solidFill>
              </a:rPr>
              <a:t>2017</a:t>
            </a:r>
            <a:r>
              <a:rPr lang="en-US" sz="2200" b="1" dirty="0" smtClean="0"/>
              <a:t>.</a:t>
            </a:r>
          </a:p>
          <a:p>
            <a:pPr lvl="1">
              <a:buSzPct val="160000"/>
            </a:pPr>
            <a:r>
              <a:rPr lang="en-US" sz="2200" b="1" dirty="0" smtClean="0"/>
              <a:t>The </a:t>
            </a:r>
            <a:r>
              <a:rPr lang="en-US" sz="2200" b="1" dirty="0"/>
              <a:t>Contractor shall submit requests to vary from NIST SP 800-171 in writing to the </a:t>
            </a:r>
            <a:r>
              <a:rPr lang="en-US" sz="2200" b="1" dirty="0" smtClean="0"/>
              <a:t>Contracting </a:t>
            </a:r>
            <a:r>
              <a:rPr lang="en-US" sz="2200" b="1" dirty="0"/>
              <a:t>Officer, for consideration by the DoD </a:t>
            </a:r>
            <a:r>
              <a:rPr lang="en-US" sz="2200" b="1" dirty="0" smtClean="0"/>
              <a:t>CIO</a:t>
            </a:r>
          </a:p>
          <a:p>
            <a:pPr marL="0" indent="0">
              <a:buNone/>
            </a:pPr>
            <a:endParaRPr lang="en-US" dirty="0"/>
          </a:p>
          <a:p>
            <a:pPr marL="0" indent="0">
              <a:buNone/>
            </a:pPr>
            <a:r>
              <a:rPr lang="en-US" dirty="0" smtClean="0"/>
              <a:t> </a:t>
            </a:r>
          </a:p>
        </p:txBody>
      </p:sp>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4133" y="2381690"/>
            <a:ext cx="715266" cy="715266"/>
          </a:xfrm>
          <a:prstGeom prst="rect">
            <a:avLst/>
          </a:prstGeom>
        </p:spPr>
      </p:pic>
      <p:sp>
        <p:nvSpPr>
          <p:cNvPr id="5" name="Footer Placeholder 4"/>
          <p:cNvSpPr>
            <a:spLocks noGrp="1"/>
          </p:cNvSpPr>
          <p:nvPr>
            <p:ph type="ftr" sz="quarter" idx="11"/>
          </p:nvPr>
        </p:nvSpPr>
        <p:spPr/>
        <p:txBody>
          <a:bodyPr/>
          <a:lstStyle/>
          <a:p>
            <a:r>
              <a:rPr lang="en-US" dirty="0" smtClean="0"/>
              <a:t>Distribution Statement A: Approved for public release. Distribution is unlimited. Case Number: AFRL-2021-3218, 22 September 2021.</a:t>
            </a:r>
            <a:endParaRPr lang="en-US" dirty="0"/>
          </a:p>
        </p:txBody>
      </p:sp>
    </p:spTree>
    <p:extLst>
      <p:ext uri="{BB962C8B-B14F-4D97-AF65-F5344CB8AC3E}">
        <p14:creationId xmlns:p14="http://schemas.microsoft.com/office/powerpoint/2010/main" val="9998839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392" y="1111365"/>
            <a:ext cx="12191999" cy="940526"/>
          </a:xfrm>
        </p:spPr>
        <p:txBody>
          <a:bodyPr>
            <a:noAutofit/>
          </a:bodyPr>
          <a:lstStyle/>
          <a:p>
            <a:r>
              <a:rPr lang="en-US" dirty="0" smtClean="0"/>
              <a:t>How to enter a Basic Assessment Data into SPRS</a:t>
            </a:r>
            <a:endParaRPr lang="en-US" dirty="0"/>
          </a:p>
        </p:txBody>
      </p:sp>
      <p:sp>
        <p:nvSpPr>
          <p:cNvPr id="9" name="Rectangle 3"/>
          <p:cNvSpPr>
            <a:spLocks noGrp="1" noChangeArrowheads="1"/>
          </p:cNvSpPr>
          <p:nvPr>
            <p:ph idx="1"/>
          </p:nvPr>
        </p:nvSpPr>
        <p:spPr bwMode="auto">
          <a:xfrm>
            <a:off x="376030" y="2134957"/>
            <a:ext cx="6193735"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indent="0" defTabSz="914400">
              <a:buClrTx/>
              <a:buSzTx/>
              <a:buNone/>
            </a:pPr>
            <a:r>
              <a:rPr kumimoji="0" lang="en-US" altLang="en-US" sz="1600" b="0" i="0" u="none" strike="noStrike" cap="none" normalizeH="0" baseline="0" dirty="0" smtClean="0">
                <a:ln>
                  <a:noFill/>
                </a:ln>
                <a:solidFill>
                  <a:srgbClr val="000000"/>
                </a:solidFill>
                <a:effectLst/>
                <a:latin typeface="+mn-lt"/>
              </a:rPr>
              <a:t>Post </a:t>
            </a:r>
            <a:r>
              <a:rPr lang="en-US" altLang="en-US" sz="1600" dirty="0" smtClean="0">
                <a:solidFill>
                  <a:srgbClr val="000000"/>
                </a:solidFill>
                <a:latin typeface="+mn-lt"/>
              </a:rPr>
              <a:t>or email </a:t>
            </a:r>
            <a:r>
              <a:rPr kumimoji="0" lang="en-US" altLang="en-US" sz="1600" b="0" i="0" u="none" strike="noStrike" cap="none" normalizeH="0" baseline="0" dirty="0" smtClean="0">
                <a:ln>
                  <a:noFill/>
                </a:ln>
                <a:solidFill>
                  <a:srgbClr val="000000"/>
                </a:solidFill>
                <a:effectLst/>
                <a:latin typeface="+mn-lt"/>
              </a:rPr>
              <a:t>your business’ summary level scores of a current NIST SP 800-171 DoD Assessment to SPRS for all covered contractor information systems relevant to the contract.</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endParaRPr kumimoji="0" lang="en-US" altLang="en-US" sz="1600" b="0" i="0" u="none" strike="noStrike" cap="none" normalizeH="0" baseline="0" dirty="0" smtClean="0">
              <a:ln>
                <a:noFill/>
              </a:ln>
              <a:solidFill>
                <a:srgbClr val="000000"/>
              </a:solidFill>
              <a:effectLst/>
              <a:latin typeface="+mn-lt"/>
            </a:endParaRPr>
          </a:p>
          <a:p>
            <a:pPr marL="0" indent="0" defTabSz="914400">
              <a:buClrTx/>
              <a:buSzTx/>
              <a:buNone/>
            </a:pPr>
            <a:r>
              <a:rPr lang="en-US" altLang="en-US" sz="1600" dirty="0">
                <a:solidFill>
                  <a:srgbClr val="000000"/>
                </a:solidFill>
                <a:latin typeface="+mn-lt"/>
              </a:rPr>
              <a:t>Y</a:t>
            </a:r>
            <a:r>
              <a:rPr lang="en-US" altLang="en-US" sz="1600" dirty="0" smtClean="0">
                <a:solidFill>
                  <a:srgbClr val="000000"/>
                </a:solidFill>
                <a:latin typeface="+mn-lt"/>
              </a:rPr>
              <a:t>our entry consists of</a:t>
            </a:r>
          </a:p>
          <a:p>
            <a:pPr marL="685800" lvl="1" indent="-228600" defTabSz="914400">
              <a:buClrTx/>
              <a:buSzTx/>
              <a:buFont typeface="+mj-lt"/>
              <a:buAutoNum type="arabicPeriod"/>
            </a:pPr>
            <a:r>
              <a:rPr lang="en-US" altLang="en-US" sz="1600" b="1" dirty="0" smtClean="0">
                <a:solidFill>
                  <a:srgbClr val="000000"/>
                </a:solidFill>
                <a:latin typeface="+mn-lt"/>
              </a:rPr>
              <a:t>A system </a:t>
            </a:r>
            <a:r>
              <a:rPr lang="en-US" altLang="en-US" sz="1600" b="1" dirty="0">
                <a:solidFill>
                  <a:srgbClr val="000000"/>
                </a:solidFill>
                <a:latin typeface="+mn-lt"/>
              </a:rPr>
              <a:t>security plan </a:t>
            </a:r>
            <a:r>
              <a:rPr lang="en-US" altLang="en-US" sz="1600" dirty="0" smtClean="0">
                <a:solidFill>
                  <a:srgbClr val="000000"/>
                </a:solidFill>
                <a:latin typeface="+mn-lt"/>
              </a:rPr>
              <a:t>(NIST SP 800-171 item 3.12.4</a:t>
            </a:r>
            <a:r>
              <a:rPr lang="en-US" altLang="en-US" sz="1600" dirty="0">
                <a:solidFill>
                  <a:srgbClr val="000000"/>
                </a:solidFill>
                <a:latin typeface="+mn-lt"/>
              </a:rPr>
              <a:t>) supporting the performance of a DoD contract—)  </a:t>
            </a:r>
            <a:endParaRPr lang="en-US" altLang="en-US" sz="1600" dirty="0" smtClean="0">
              <a:solidFill>
                <a:srgbClr val="000000"/>
              </a:solidFill>
              <a:latin typeface="+mn-lt"/>
            </a:endParaRPr>
          </a:p>
          <a:p>
            <a:pPr marL="685800" lvl="1" indent="-228600" defTabSz="914400">
              <a:buClrTx/>
              <a:buSzTx/>
              <a:buFont typeface="+mj-lt"/>
              <a:buAutoNum type="arabicPeriod"/>
            </a:pPr>
            <a:endParaRPr lang="en-US" altLang="en-US" sz="1600" dirty="0">
              <a:solidFill>
                <a:srgbClr val="000000"/>
              </a:solidFill>
              <a:latin typeface="+mn-lt"/>
            </a:endParaRPr>
          </a:p>
          <a:p>
            <a:pPr marL="685800" lvl="1" indent="-228600" defTabSz="914400">
              <a:buClrTx/>
              <a:buSzTx/>
              <a:buFont typeface="+mj-lt"/>
              <a:buAutoNum type="arabicPeriod"/>
            </a:pPr>
            <a:r>
              <a:rPr lang="en-US" altLang="en-US" sz="1600" b="1" dirty="0" smtClean="0">
                <a:solidFill>
                  <a:srgbClr val="000000"/>
                </a:solidFill>
                <a:latin typeface="+mn-lt"/>
              </a:rPr>
              <a:t>Summary </a:t>
            </a:r>
            <a:r>
              <a:rPr lang="en-US" altLang="en-US" sz="1600" b="1" dirty="0">
                <a:solidFill>
                  <a:srgbClr val="000000"/>
                </a:solidFill>
                <a:latin typeface="+mn-lt"/>
              </a:rPr>
              <a:t>level score </a:t>
            </a:r>
            <a:r>
              <a:rPr lang="en-US" altLang="en-US" sz="1600" dirty="0">
                <a:solidFill>
                  <a:srgbClr val="000000"/>
                </a:solidFill>
                <a:latin typeface="+mn-lt"/>
              </a:rPr>
              <a:t>(e.g., 95 out of 110, NOT the individual value for each </a:t>
            </a:r>
            <a:r>
              <a:rPr lang="en-US" altLang="en-US" sz="1600" dirty="0" smtClean="0">
                <a:solidFill>
                  <a:srgbClr val="000000"/>
                </a:solidFill>
                <a:latin typeface="+mn-lt"/>
              </a:rPr>
              <a:t>requirement) using the NIST </a:t>
            </a:r>
            <a:r>
              <a:rPr lang="en-US" altLang="en-US" sz="1600" dirty="0">
                <a:solidFill>
                  <a:srgbClr val="000000"/>
                </a:solidFill>
                <a:latin typeface="+mn-lt"/>
              </a:rPr>
              <a:t>SP 800-171 DoD Assessment Methodology </a:t>
            </a:r>
            <a:r>
              <a:rPr lang="en-US" altLang="en-US" sz="1600" dirty="0" smtClean="0">
                <a:solidFill>
                  <a:srgbClr val="000000"/>
                </a:solidFill>
                <a:latin typeface="+mn-lt"/>
              </a:rPr>
              <a:t> </a:t>
            </a:r>
          </a:p>
          <a:p>
            <a:pPr marL="685800" lvl="1" indent="-228600" defTabSz="914400">
              <a:buClrTx/>
              <a:buSzTx/>
              <a:buFont typeface="+mj-lt"/>
              <a:buAutoNum type="arabicPeriod"/>
            </a:pPr>
            <a:endParaRPr lang="en-US" altLang="en-US" sz="1600" dirty="0" smtClean="0">
              <a:solidFill>
                <a:srgbClr val="000000"/>
              </a:solidFill>
              <a:latin typeface="+mn-lt"/>
            </a:endParaRPr>
          </a:p>
          <a:p>
            <a:pPr marL="685800" lvl="1" indent="-228600" defTabSz="914400">
              <a:buClrTx/>
              <a:buSzTx/>
              <a:buFont typeface="+mj-lt"/>
              <a:buAutoNum type="arabicPeriod"/>
            </a:pPr>
            <a:r>
              <a:rPr lang="en-US" altLang="en-US" sz="1600" b="1" dirty="0" smtClean="0">
                <a:solidFill>
                  <a:srgbClr val="000000"/>
                </a:solidFill>
                <a:latin typeface="+mn-lt"/>
              </a:rPr>
              <a:t>Date that all requirements are expected to be implemented </a:t>
            </a:r>
            <a:r>
              <a:rPr lang="en-US" altLang="en-US" sz="1600" dirty="0" smtClean="0">
                <a:solidFill>
                  <a:srgbClr val="000000"/>
                </a:solidFill>
                <a:latin typeface="+mn-lt"/>
              </a:rPr>
              <a:t>(i.e., a score of 110 is expected to be achieved) based on information gathered from associated plan(s) of action developed in accordance with NIST SP 800-171</a:t>
            </a:r>
            <a:endParaRPr kumimoji="0" lang="en-US" altLang="en-US" sz="800" b="0" i="0" u="none" strike="noStrike" cap="none" normalizeH="0" baseline="0" dirty="0" smtClean="0">
              <a:ln>
                <a:noFill/>
              </a:ln>
              <a:solidFill>
                <a:schemeClr val="tx1"/>
              </a:solidFill>
              <a:effectLst/>
            </a:endParaRPr>
          </a:p>
        </p:txBody>
      </p:sp>
      <p:sp>
        <p:nvSpPr>
          <p:cNvPr id="13" name="Title 1"/>
          <p:cNvSpPr txBox="1">
            <a:spLocks/>
          </p:cNvSpPr>
          <p:nvPr/>
        </p:nvSpPr>
        <p:spPr>
          <a:xfrm>
            <a:off x="7606452" y="2180731"/>
            <a:ext cx="3823252" cy="940526"/>
          </a:xfrm>
          <a:prstGeom prst="rect">
            <a:avLst/>
          </a:prstGeom>
          <a:effectLst/>
        </p:spPr>
        <p:txBody>
          <a:bodyPr vert="horz" lIns="0" tIns="0" rIns="0" bIns="0" rtlCol="0" anchor="ctr">
            <a:normAutofit fontScale="77500" lnSpcReduction="20000"/>
          </a:bodyPr>
          <a:lstStyle>
            <a:lvl1pPr algn="ctr" defTabSz="457200" rtl="0" eaLnBrk="1" latinLnBrk="0" hangingPunct="1">
              <a:spcBef>
                <a:spcPct val="0"/>
              </a:spcBef>
              <a:buNone/>
              <a:defRPr sz="4000" b="1" kern="1200" cap="none">
                <a:ln w="3175" cmpd="sng">
                  <a:noFill/>
                </a:ln>
                <a:solidFill>
                  <a:schemeClr val="tx2"/>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smtClean="0"/>
              <a:t>The SPRS website offers numerous training videos which will help you get an account and make your entry</a:t>
            </a:r>
            <a:endParaRPr lang="en-US" sz="2400" dirty="0"/>
          </a:p>
        </p:txBody>
      </p:sp>
      <p:pic>
        <p:nvPicPr>
          <p:cNvPr id="14" name="Picture 13"/>
          <p:cNvPicPr>
            <a:picLocks noChangeAspect="1"/>
          </p:cNvPicPr>
          <p:nvPr/>
        </p:nvPicPr>
        <p:blipFill>
          <a:blip r:embed="rId3"/>
          <a:stretch>
            <a:fillRect/>
          </a:stretch>
        </p:blipFill>
        <p:spPr>
          <a:xfrm>
            <a:off x="7252295" y="3419062"/>
            <a:ext cx="4535469" cy="2445026"/>
          </a:xfrm>
          <a:prstGeom prst="roundRect">
            <a:avLst>
              <a:gd name="adj" fmla="val 8594"/>
            </a:avLst>
          </a:prstGeom>
          <a:solidFill>
            <a:srgbClr val="FFFFFF">
              <a:shade val="85000"/>
            </a:srgbClr>
          </a:solidFill>
          <a:ln w="3175">
            <a:solidFill>
              <a:schemeClr val="tx1"/>
            </a:solidFill>
          </a:ln>
          <a:effectLst>
            <a:reflection blurRad="12700" stA="38000" endPos="28000" dist="5000" dir="5400000" sy="-100000" algn="bl" rotWithShape="0"/>
          </a:effectLst>
        </p:spPr>
      </p:pic>
      <p:sp>
        <p:nvSpPr>
          <p:cNvPr id="3" name="Footer Placeholder 2"/>
          <p:cNvSpPr>
            <a:spLocks noGrp="1"/>
          </p:cNvSpPr>
          <p:nvPr>
            <p:ph type="ftr" sz="quarter" idx="11"/>
          </p:nvPr>
        </p:nvSpPr>
        <p:spPr/>
        <p:txBody>
          <a:bodyPr/>
          <a:lstStyle/>
          <a:p>
            <a:r>
              <a:rPr lang="en-US" dirty="0" smtClean="0"/>
              <a:t>Distribution Statement A: Approved for public release. Distribution is unlimited. Case Number: AFRL-2021-3218, 22 September 2021.</a:t>
            </a:r>
            <a:endParaRPr lang="en-US" dirty="0"/>
          </a:p>
        </p:txBody>
      </p:sp>
    </p:spTree>
    <p:extLst>
      <p:ext uri="{BB962C8B-B14F-4D97-AF65-F5344CB8AC3E}">
        <p14:creationId xmlns:p14="http://schemas.microsoft.com/office/powerpoint/2010/main" val="14357597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2506" y="4352193"/>
            <a:ext cx="7198687" cy="1900401"/>
          </a:xfrm>
          <a:prstGeom prst="rect">
            <a:avLst/>
          </a:prstGeom>
          <a:ln>
            <a:noFill/>
          </a:ln>
          <a:effectLst>
            <a:outerShdw blurRad="190500" algn="tl" rotWithShape="0">
              <a:srgbClr val="000000">
                <a:alpha val="70000"/>
              </a:srgbClr>
            </a:outerShdw>
          </a:effectLst>
        </p:spPr>
      </p:pic>
      <p:pic>
        <p:nvPicPr>
          <p:cNvPr id="7" name="Picture 6"/>
          <p:cNvPicPr>
            <a:picLocks noChangeAspect="1"/>
          </p:cNvPicPr>
          <p:nvPr/>
        </p:nvPicPr>
        <p:blipFill>
          <a:blip r:embed="rId3"/>
          <a:stretch>
            <a:fillRect/>
          </a:stretch>
        </p:blipFill>
        <p:spPr>
          <a:xfrm>
            <a:off x="1457692" y="1761911"/>
            <a:ext cx="4907940" cy="2297937"/>
          </a:xfrm>
          <a:prstGeom prst="rect">
            <a:avLst/>
          </a:prstGeom>
          <a:ln>
            <a:noFill/>
          </a:ln>
          <a:effectLst>
            <a:outerShdw blurRad="190500" algn="tl" rotWithShape="0">
              <a:srgbClr val="000000">
                <a:alpha val="70000"/>
              </a:srgbClr>
            </a:outerShdw>
          </a:effectLst>
        </p:spPr>
      </p:pic>
      <p:sp>
        <p:nvSpPr>
          <p:cNvPr id="8" name="Title 1"/>
          <p:cNvSpPr>
            <a:spLocks noGrp="1"/>
          </p:cNvSpPr>
          <p:nvPr>
            <p:ph type="title"/>
          </p:nvPr>
        </p:nvSpPr>
        <p:spPr>
          <a:xfrm>
            <a:off x="618478" y="801261"/>
            <a:ext cx="12191999" cy="940526"/>
          </a:xfrm>
        </p:spPr>
        <p:txBody>
          <a:bodyPr>
            <a:noAutofit/>
          </a:bodyPr>
          <a:lstStyle/>
          <a:p>
            <a:r>
              <a:rPr lang="en-US" sz="3600" dirty="0" smtClean="0"/>
              <a:t>How to enter a Basic Assessment Data into SPRS</a:t>
            </a:r>
            <a:endParaRPr lang="en-US" sz="3600" dirty="0"/>
          </a:p>
        </p:txBody>
      </p:sp>
      <p:sp>
        <p:nvSpPr>
          <p:cNvPr id="9" name="TextBox 8"/>
          <p:cNvSpPr txBox="1"/>
          <p:nvPr/>
        </p:nvSpPr>
        <p:spPr>
          <a:xfrm>
            <a:off x="6630892" y="2726213"/>
            <a:ext cx="4299439" cy="369332"/>
          </a:xfrm>
          <a:prstGeom prst="rect">
            <a:avLst/>
          </a:prstGeom>
          <a:noFill/>
        </p:spPr>
        <p:txBody>
          <a:bodyPr wrap="square" rtlCol="0">
            <a:spAutoFit/>
          </a:bodyPr>
          <a:lstStyle/>
          <a:p>
            <a:r>
              <a:rPr lang="en-US" dirty="0" smtClean="0"/>
              <a:t>SPRS Basic Assessment data entry fields</a:t>
            </a:r>
            <a:endParaRPr lang="en-US" dirty="0"/>
          </a:p>
        </p:txBody>
      </p:sp>
      <p:sp>
        <p:nvSpPr>
          <p:cNvPr id="12" name="TextBox 11"/>
          <p:cNvSpPr txBox="1"/>
          <p:nvPr/>
        </p:nvSpPr>
        <p:spPr>
          <a:xfrm>
            <a:off x="8197970" y="4979227"/>
            <a:ext cx="3149138" cy="646331"/>
          </a:xfrm>
          <a:prstGeom prst="rect">
            <a:avLst/>
          </a:prstGeom>
          <a:noFill/>
        </p:spPr>
        <p:txBody>
          <a:bodyPr wrap="square" rtlCol="0">
            <a:spAutoFit/>
          </a:bodyPr>
          <a:lstStyle/>
          <a:p>
            <a:r>
              <a:rPr lang="en-US" dirty="0" smtClean="0"/>
              <a:t>Example output</a:t>
            </a:r>
          </a:p>
          <a:p>
            <a:r>
              <a:rPr lang="en-US" dirty="0" smtClean="0"/>
              <a:t>of SPRS Basic Assessment</a:t>
            </a:r>
            <a:endParaRPr lang="en-US" dirty="0"/>
          </a:p>
        </p:txBody>
      </p:sp>
      <p:sp>
        <p:nvSpPr>
          <p:cNvPr id="2" name="Footer Placeholder 1"/>
          <p:cNvSpPr>
            <a:spLocks noGrp="1"/>
          </p:cNvSpPr>
          <p:nvPr>
            <p:ph type="ftr" sz="quarter" idx="11"/>
          </p:nvPr>
        </p:nvSpPr>
        <p:spPr/>
        <p:txBody>
          <a:bodyPr/>
          <a:lstStyle/>
          <a:p>
            <a:r>
              <a:rPr lang="en-US" dirty="0" smtClean="0"/>
              <a:t>Distribution Statement A: Approved for public release. Distribution is unlimited. Case Number: AFRL-2021-3218, 22 September 2021.</a:t>
            </a:r>
            <a:endParaRPr lang="en-US" dirty="0"/>
          </a:p>
        </p:txBody>
      </p:sp>
    </p:spTree>
    <p:extLst>
      <p:ext uri="{BB962C8B-B14F-4D97-AF65-F5344CB8AC3E}">
        <p14:creationId xmlns:p14="http://schemas.microsoft.com/office/powerpoint/2010/main" val="15443457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273" y="1547119"/>
            <a:ext cx="6186634" cy="835468"/>
          </a:xfrm>
        </p:spPr>
        <p:txBody>
          <a:bodyPr>
            <a:normAutofit fontScale="90000"/>
          </a:bodyPr>
          <a:lstStyle/>
          <a:p>
            <a:pPr algn="l"/>
            <a:r>
              <a:rPr lang="en-US" dirty="0" smtClean="0"/>
              <a:t>You Have Help                         with the NIST MEP Handbook</a:t>
            </a:r>
            <a:endParaRPr lang="en-US" dirty="0"/>
          </a:p>
        </p:txBody>
      </p:sp>
      <p:sp>
        <p:nvSpPr>
          <p:cNvPr id="3" name="Content Placeholder 2"/>
          <p:cNvSpPr>
            <a:spLocks noGrp="1"/>
          </p:cNvSpPr>
          <p:nvPr>
            <p:ph idx="1"/>
          </p:nvPr>
        </p:nvSpPr>
        <p:spPr>
          <a:xfrm>
            <a:off x="1067739" y="2296775"/>
            <a:ext cx="5323612" cy="2984909"/>
          </a:xfrm>
        </p:spPr>
        <p:txBody>
          <a:bodyPr>
            <a:normAutofit/>
          </a:bodyPr>
          <a:lstStyle/>
          <a:p>
            <a:endParaRPr lang="en-US" dirty="0" smtClean="0"/>
          </a:p>
          <a:p>
            <a:pPr marL="0" indent="0">
              <a:buNone/>
            </a:pPr>
            <a:r>
              <a:rPr lang="en-US" dirty="0"/>
              <a:t>NIST Manufacturing Extension Partnership </a:t>
            </a:r>
            <a:r>
              <a:rPr lang="en-US" dirty="0" smtClean="0"/>
              <a:t>(MEP) Handbook will walk you through all 110 requirements and provide a list of process and policy documents you would create to have a robust CUI protection program</a:t>
            </a:r>
          </a:p>
          <a:p>
            <a:pPr marL="0" indent="0">
              <a:buNone/>
            </a:pPr>
            <a:endParaRPr lang="en-US" dirty="0"/>
          </a:p>
          <a:p>
            <a:endParaRPr lang="en-US" dirty="0" smtClean="0"/>
          </a:p>
          <a:p>
            <a:endParaRPr lang="en-US" dirty="0" smtClean="0"/>
          </a:p>
          <a:p>
            <a:endParaRPr lang="en-US" dirty="0"/>
          </a:p>
        </p:txBody>
      </p:sp>
      <p:pic>
        <p:nvPicPr>
          <p:cNvPr id="5" name="Picture 4"/>
          <p:cNvPicPr>
            <a:picLocks noChangeAspect="1"/>
          </p:cNvPicPr>
          <p:nvPr/>
        </p:nvPicPr>
        <p:blipFill>
          <a:blip r:embed="rId3"/>
          <a:stretch>
            <a:fillRect/>
          </a:stretch>
        </p:blipFill>
        <p:spPr>
          <a:xfrm>
            <a:off x="6904590" y="1346280"/>
            <a:ext cx="4601664" cy="4285421"/>
          </a:xfrm>
          <a:prstGeom prst="rect">
            <a:avLst/>
          </a:prstGeom>
          <a:ln>
            <a:noFill/>
          </a:ln>
          <a:effectLst>
            <a:outerShdw blurRad="190500" algn="tl" rotWithShape="0">
              <a:srgbClr val="000000">
                <a:alpha val="70000"/>
              </a:srgbClr>
            </a:outerShdw>
          </a:effectLst>
        </p:spPr>
      </p:pic>
      <p:sp>
        <p:nvSpPr>
          <p:cNvPr id="4" name="Footer Placeholder 3"/>
          <p:cNvSpPr>
            <a:spLocks noGrp="1"/>
          </p:cNvSpPr>
          <p:nvPr>
            <p:ph type="ftr" sz="quarter" idx="11"/>
          </p:nvPr>
        </p:nvSpPr>
        <p:spPr/>
        <p:txBody>
          <a:bodyPr/>
          <a:lstStyle/>
          <a:p>
            <a:r>
              <a:rPr lang="en-US" dirty="0" smtClean="0"/>
              <a:t>Distribution Statement A: Approved for public release. Distribution is unlimited. Case Number: AFRL-2021-3218, 22 September 2021.</a:t>
            </a:r>
            <a:endParaRPr lang="en-US" dirty="0"/>
          </a:p>
        </p:txBody>
      </p:sp>
    </p:spTree>
    <p:extLst>
      <p:ext uri="{BB962C8B-B14F-4D97-AF65-F5344CB8AC3E}">
        <p14:creationId xmlns:p14="http://schemas.microsoft.com/office/powerpoint/2010/main" val="24711104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191" y="1996467"/>
            <a:ext cx="5655808" cy="835468"/>
          </a:xfrm>
        </p:spPr>
        <p:txBody>
          <a:bodyPr>
            <a:noAutofit/>
          </a:bodyPr>
          <a:lstStyle/>
          <a:p>
            <a:pPr algn="l"/>
            <a:r>
              <a:rPr lang="en-US" sz="3200" dirty="0" smtClean="0"/>
              <a:t>You Have Help                            with NIST SP </a:t>
            </a:r>
            <a:r>
              <a:rPr lang="en-US" sz="3200" dirty="0"/>
              <a:t>800-171A, Assessing Security Requirements for </a:t>
            </a:r>
            <a:r>
              <a:rPr lang="en-US" sz="3200" dirty="0" smtClean="0"/>
              <a:t>CUI</a:t>
            </a:r>
            <a:endParaRPr lang="en-US" sz="3200" dirty="0"/>
          </a:p>
        </p:txBody>
      </p:sp>
      <p:sp>
        <p:nvSpPr>
          <p:cNvPr id="3" name="Content Placeholder 2"/>
          <p:cNvSpPr>
            <a:spLocks noGrp="1"/>
          </p:cNvSpPr>
          <p:nvPr>
            <p:ph idx="1"/>
          </p:nvPr>
        </p:nvSpPr>
        <p:spPr>
          <a:xfrm>
            <a:off x="0" y="3659565"/>
            <a:ext cx="5847487" cy="2984909"/>
          </a:xfrm>
        </p:spPr>
        <p:txBody>
          <a:bodyPr>
            <a:normAutofit/>
          </a:bodyPr>
          <a:lstStyle/>
          <a:p>
            <a:pPr lvl="1">
              <a:buSzPct val="160000"/>
            </a:pPr>
            <a:r>
              <a:rPr lang="en-US" sz="1800" dirty="0" smtClean="0"/>
              <a:t>The NIST SP 800-171A provides </a:t>
            </a:r>
            <a:r>
              <a:rPr lang="en-US" sz="1800" dirty="0"/>
              <a:t>nonfederal organizations with assessment procedures and a methodology that can be employed to conduct assessments of the CUI security requirements. </a:t>
            </a:r>
            <a:endParaRPr lang="en-US" sz="1800" dirty="0" smtClean="0"/>
          </a:p>
          <a:p>
            <a:pPr lvl="1">
              <a:buSzPct val="160000"/>
            </a:pPr>
            <a:r>
              <a:rPr lang="en-US" sz="1800" dirty="0" smtClean="0"/>
              <a:t>The </a:t>
            </a:r>
            <a:r>
              <a:rPr lang="en-US" sz="1800" dirty="0"/>
              <a:t>assessment procedures are flexible and can be customized to the needs of the organizations and the assessors conducting the assessments.</a:t>
            </a:r>
          </a:p>
          <a:p>
            <a:endParaRPr lang="en-US" sz="1800" dirty="0" smtClean="0"/>
          </a:p>
          <a:p>
            <a:endParaRPr lang="en-US" sz="1800" dirty="0" smtClean="0"/>
          </a:p>
          <a:p>
            <a:endParaRPr lang="en-US" sz="1800" dirty="0"/>
          </a:p>
        </p:txBody>
      </p:sp>
      <p:grpSp>
        <p:nvGrpSpPr>
          <p:cNvPr id="11" name="Group 10"/>
          <p:cNvGrpSpPr/>
          <p:nvPr/>
        </p:nvGrpSpPr>
        <p:grpSpPr>
          <a:xfrm>
            <a:off x="5989004" y="1754006"/>
            <a:ext cx="5810250" cy="4045714"/>
            <a:chOff x="6151966" y="1811858"/>
            <a:chExt cx="5810250" cy="4045714"/>
          </a:xfrm>
        </p:grpSpPr>
        <p:pic>
          <p:nvPicPr>
            <p:cNvPr id="7" name="Picture 6"/>
            <p:cNvPicPr>
              <a:picLocks noChangeAspect="1"/>
            </p:cNvPicPr>
            <p:nvPr/>
          </p:nvPicPr>
          <p:blipFill>
            <a:blip r:embed="rId3"/>
            <a:stretch>
              <a:fillRect/>
            </a:stretch>
          </p:blipFill>
          <p:spPr>
            <a:xfrm>
              <a:off x="6151966" y="1811858"/>
              <a:ext cx="5810250" cy="2800350"/>
            </a:xfrm>
            <a:prstGeom prst="rect">
              <a:avLst/>
            </a:prstGeom>
          </p:spPr>
        </p:pic>
        <p:pic>
          <p:nvPicPr>
            <p:cNvPr id="9" name="Picture 8"/>
            <p:cNvPicPr>
              <a:picLocks noChangeAspect="1"/>
            </p:cNvPicPr>
            <p:nvPr/>
          </p:nvPicPr>
          <p:blipFill>
            <a:blip r:embed="rId4"/>
            <a:stretch>
              <a:fillRect/>
            </a:stretch>
          </p:blipFill>
          <p:spPr>
            <a:xfrm>
              <a:off x="6417808" y="4562172"/>
              <a:ext cx="5495925" cy="1295400"/>
            </a:xfrm>
            <a:prstGeom prst="rect">
              <a:avLst/>
            </a:prstGeom>
          </p:spPr>
        </p:pic>
      </p:grpSp>
      <p:sp>
        <p:nvSpPr>
          <p:cNvPr id="4" name="Footer Placeholder 3"/>
          <p:cNvSpPr>
            <a:spLocks noGrp="1"/>
          </p:cNvSpPr>
          <p:nvPr>
            <p:ph type="ftr" sz="quarter" idx="11"/>
          </p:nvPr>
        </p:nvSpPr>
        <p:spPr/>
        <p:txBody>
          <a:bodyPr/>
          <a:lstStyle/>
          <a:p>
            <a:r>
              <a:rPr lang="en-US" dirty="0" smtClean="0"/>
              <a:t>Distribution Statement A: Approved for public release. Distribution is unlimited. Case Number: AFRL-2021-3218, 22 September 2021.</a:t>
            </a:r>
            <a:endParaRPr lang="en-US" dirty="0"/>
          </a:p>
        </p:txBody>
      </p:sp>
    </p:spTree>
    <p:extLst>
      <p:ext uri="{BB962C8B-B14F-4D97-AF65-F5344CB8AC3E}">
        <p14:creationId xmlns:p14="http://schemas.microsoft.com/office/powerpoint/2010/main" val="7012757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 y="1583779"/>
            <a:ext cx="12191999" cy="1445171"/>
          </a:xfrm>
        </p:spPr>
        <p:txBody>
          <a:bodyPr>
            <a:noAutofit/>
          </a:bodyPr>
          <a:lstStyle/>
          <a:p>
            <a:r>
              <a:rPr lang="en-US" sz="3600" dirty="0"/>
              <a:t>Why NIST SP </a:t>
            </a:r>
            <a:r>
              <a:rPr lang="en-US" sz="3600" dirty="0" smtClean="0"/>
              <a:t>800-171 - Protecting </a:t>
            </a:r>
            <a:r>
              <a:rPr lang="en-US" sz="3600" dirty="0"/>
              <a:t>CUI in Nonfederal Information Systems and Organizations? </a:t>
            </a:r>
            <a:br>
              <a:rPr lang="en-US" sz="3600" dirty="0"/>
            </a:br>
            <a:endParaRPr lang="en-US" sz="3600" dirty="0"/>
          </a:p>
        </p:txBody>
      </p:sp>
      <p:sp>
        <p:nvSpPr>
          <p:cNvPr id="3" name="Content Placeholder 2"/>
          <p:cNvSpPr>
            <a:spLocks noGrp="1"/>
          </p:cNvSpPr>
          <p:nvPr>
            <p:ph idx="1"/>
          </p:nvPr>
        </p:nvSpPr>
        <p:spPr>
          <a:xfrm>
            <a:off x="668304" y="3028950"/>
            <a:ext cx="10855387" cy="3829050"/>
          </a:xfrm>
        </p:spPr>
        <p:txBody>
          <a:bodyPr>
            <a:normAutofit/>
          </a:bodyPr>
          <a:lstStyle/>
          <a:p>
            <a:pPr marL="0" indent="0">
              <a:buNone/>
            </a:pPr>
            <a:r>
              <a:rPr lang="en-US" sz="2000" dirty="0" smtClean="0"/>
              <a:t>The </a:t>
            </a:r>
            <a:r>
              <a:rPr lang="en-US" sz="2000" dirty="0"/>
              <a:t>NIST SP 800-171 was written using performance-based security requirements to enable contractors to use systems and practices they already have in place to process, store, or transmit CUI. </a:t>
            </a:r>
          </a:p>
          <a:p>
            <a:pPr lvl="1">
              <a:buSzPct val="160000"/>
            </a:pPr>
            <a:r>
              <a:rPr lang="en-US" dirty="0" smtClean="0"/>
              <a:t>It </a:t>
            </a:r>
            <a:r>
              <a:rPr lang="en-US" dirty="0"/>
              <a:t>eliminates unnecessary specificity and includes only those security requirements necessary to provide adequate protection. </a:t>
            </a:r>
          </a:p>
          <a:p>
            <a:pPr lvl="1">
              <a:buSzPct val="160000"/>
            </a:pPr>
            <a:r>
              <a:rPr lang="en-US" dirty="0" smtClean="0"/>
              <a:t>Though </a:t>
            </a:r>
            <a:r>
              <a:rPr lang="en-US" dirty="0"/>
              <a:t>most requirements in NIST SP 800-171 are about policy, process, and configuring IT securely, some require security-related software or additional hardware. </a:t>
            </a:r>
          </a:p>
        </p:txBody>
      </p:sp>
      <p:sp>
        <p:nvSpPr>
          <p:cNvPr id="4" name="Footer Placeholder 3"/>
          <p:cNvSpPr>
            <a:spLocks noGrp="1"/>
          </p:cNvSpPr>
          <p:nvPr>
            <p:ph type="ftr" sz="quarter" idx="11"/>
          </p:nvPr>
        </p:nvSpPr>
        <p:spPr/>
        <p:txBody>
          <a:bodyPr/>
          <a:lstStyle/>
          <a:p>
            <a:r>
              <a:rPr lang="en-US" dirty="0" smtClean="0"/>
              <a:t>Distribution Statement A: Approved for public release. Distribution is unlimited. Case Number: AFRL-2021-3218, 22 September 2021.</a:t>
            </a:r>
            <a:endParaRPr lang="en-US" dirty="0"/>
          </a:p>
        </p:txBody>
      </p:sp>
    </p:spTree>
    <p:extLst>
      <p:ext uri="{BB962C8B-B14F-4D97-AF65-F5344CB8AC3E}">
        <p14:creationId xmlns:p14="http://schemas.microsoft.com/office/powerpoint/2010/main" val="2492481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4949" y="1562405"/>
            <a:ext cx="10515600" cy="630756"/>
          </a:xfrm>
        </p:spPr>
        <p:txBody>
          <a:bodyPr>
            <a:normAutofit fontScale="90000"/>
          </a:bodyPr>
          <a:lstStyle/>
          <a:p>
            <a:r>
              <a:rPr lang="en-US" b="1" dirty="0" smtClean="0"/>
              <a:t>Can I give my contractor CUI?</a:t>
            </a:r>
            <a:br>
              <a:rPr lang="en-US" b="1" dirty="0" smtClean="0"/>
            </a:br>
            <a:r>
              <a:rPr lang="en-US" b="1" dirty="0" smtClean="0"/>
              <a:t>DFARS </a:t>
            </a:r>
            <a:r>
              <a:rPr lang="en-US" b="1" dirty="0"/>
              <a:t>7012 </a:t>
            </a:r>
            <a:r>
              <a:rPr lang="en-US" b="1" dirty="0" smtClean="0"/>
              <a:t>“Adequate Security” quote </a:t>
            </a:r>
            <a:r>
              <a:rPr lang="en-US" sz="1200" b="1" dirty="0" smtClean="0">
                <a:solidFill>
                  <a:srgbClr val="C00000"/>
                </a:solidFill>
              </a:rPr>
              <a:t>red</a:t>
            </a:r>
            <a:r>
              <a:rPr lang="en-US" sz="1200" b="1" dirty="0" smtClean="0"/>
              <a:t> added for emphasis</a:t>
            </a:r>
            <a:r>
              <a:rPr lang="en-US" b="1" dirty="0"/>
              <a:t/>
            </a:r>
            <a:br>
              <a:rPr lang="en-US" b="1" dirty="0"/>
            </a:br>
            <a:endParaRPr lang="en-US" dirty="0"/>
          </a:p>
        </p:txBody>
      </p:sp>
      <p:sp>
        <p:nvSpPr>
          <p:cNvPr id="4" name="Rectangle 1"/>
          <p:cNvSpPr>
            <a:spLocks noChangeArrowheads="1"/>
          </p:cNvSpPr>
          <p:nvPr/>
        </p:nvSpPr>
        <p:spPr bwMode="auto">
          <a:xfrm>
            <a:off x="1190618" y="2383284"/>
            <a:ext cx="10064262" cy="3539430"/>
          </a:xfrm>
          <a:prstGeom prst="rect">
            <a:avLst/>
          </a:prstGeom>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mn-lt"/>
              </a:rPr>
              <a:t>… (b)  </a:t>
            </a:r>
            <a:r>
              <a:rPr kumimoji="0" lang="en-US" altLang="en-US" sz="1600" b="0" i="1" u="none" strike="noStrike" cap="none" normalizeH="0" baseline="0" dirty="0" smtClean="0">
                <a:ln>
                  <a:noFill/>
                </a:ln>
                <a:solidFill>
                  <a:srgbClr val="000000"/>
                </a:solidFill>
                <a:effectLst/>
                <a:latin typeface="+mn-lt"/>
              </a:rPr>
              <a:t>Adequate security</a:t>
            </a:r>
            <a:r>
              <a:rPr kumimoji="0" lang="en-US" altLang="en-US" sz="1600" b="0" i="0" u="none" strike="noStrike" cap="none" normalizeH="0" baseline="0" dirty="0" smtClean="0">
                <a:ln>
                  <a:noFill/>
                </a:ln>
                <a:solidFill>
                  <a:srgbClr val="000000"/>
                </a:solidFill>
                <a:effectLst/>
                <a:latin typeface="+mn-lt"/>
              </a:rPr>
              <a:t>. The Contractor shall provide adequate security on all covered contractor information systems. To provide adequate security, the Contractor </a:t>
            </a:r>
            <a:r>
              <a:rPr kumimoji="0" lang="en-US" altLang="en-US" sz="1600" b="1" i="0" u="none" strike="noStrike" cap="none" normalizeH="0" baseline="0" dirty="0" smtClean="0">
                <a:ln>
                  <a:noFill/>
                </a:ln>
                <a:solidFill>
                  <a:srgbClr val="C00000"/>
                </a:solidFill>
                <a:effectLst/>
                <a:latin typeface="+mn-lt"/>
              </a:rPr>
              <a:t>shall implement, at a minimum, the following information security protections: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mn-lt"/>
              </a:rPr>
              <a:t> …</a:t>
            </a:r>
            <a:endParaRPr kumimoji="0" lang="en-US" altLang="en-US" sz="1600"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mn-lt"/>
              </a:rPr>
              <a:t>              (1)  For covered contractor information systems that are part of an Information Technology (IT) service or system operated on behalf of the Government, the following security requirements apply:</a:t>
            </a:r>
            <a:endParaRPr kumimoji="0" lang="en-US" altLang="en-US" sz="1600"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mn-lt"/>
              </a:rPr>
              <a:t> </a:t>
            </a:r>
            <a:endParaRPr kumimoji="0" lang="en-US" altLang="en-US" sz="1600"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mn-lt"/>
              </a:rPr>
              <a:t>                    (i)  Except as provided in paragraph (b)(2)(ii) of this clause, the covered contractor information system </a:t>
            </a:r>
            <a:r>
              <a:rPr kumimoji="0" lang="en-US" altLang="en-US" sz="1600" b="1" i="0" u="none" strike="noStrike" cap="none" normalizeH="0" baseline="0" dirty="0" smtClean="0">
                <a:ln>
                  <a:noFill/>
                </a:ln>
                <a:solidFill>
                  <a:srgbClr val="C00000"/>
                </a:solidFill>
                <a:effectLst/>
                <a:latin typeface="+mn-lt"/>
              </a:rPr>
              <a:t>shall be subject to the security requirements in National Institute of Standards and Technology (NIST) Special Publication (SP) 800-171, </a:t>
            </a:r>
            <a:r>
              <a:rPr kumimoji="0" lang="en-US" altLang="en-US" sz="1600" b="0" i="0" u="none" strike="noStrike" cap="none" normalizeH="0" baseline="0" dirty="0" smtClean="0">
                <a:ln>
                  <a:noFill/>
                </a:ln>
                <a:solidFill>
                  <a:srgbClr val="000000"/>
                </a:solidFill>
                <a:effectLst/>
                <a:latin typeface="+mn-lt"/>
              </a:rPr>
              <a:t>“Protecting Controlled Unclassified Information in Nonfederal Information Systems and Organizations” in effect at the time the solicitation is issued or as authorized by the Contracting Officer.</a:t>
            </a:r>
            <a:endParaRPr kumimoji="0" lang="en-US" altLang="en-US" sz="1600"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mn-lt"/>
              </a:rPr>
              <a:t> </a:t>
            </a:r>
            <a:endParaRPr kumimoji="0" lang="en-US" altLang="en-US" sz="1600"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mn-lt"/>
              </a:rPr>
              <a:t>                    (ii)(A)  The Contractor </a:t>
            </a:r>
            <a:r>
              <a:rPr kumimoji="0" lang="en-US" altLang="en-US" sz="1600" b="1" i="0" u="none" strike="noStrike" cap="none" normalizeH="0" baseline="0" dirty="0" smtClean="0">
                <a:ln>
                  <a:noFill/>
                </a:ln>
                <a:solidFill>
                  <a:srgbClr val="C00000"/>
                </a:solidFill>
                <a:effectLst/>
                <a:latin typeface="+mn-lt"/>
              </a:rPr>
              <a:t>shall implement NIST SP 800-171, as soon as practical, but not later than December 31, 2017. </a:t>
            </a:r>
            <a:r>
              <a:rPr kumimoji="0" lang="en-US" altLang="en-US" sz="1600" b="0" i="0" u="none" strike="noStrike" cap="none" normalizeH="0" baseline="0" dirty="0" smtClean="0">
                <a:ln>
                  <a:noFill/>
                </a:ln>
                <a:solidFill>
                  <a:srgbClr val="000000"/>
                </a:solidFill>
                <a:effectLst/>
                <a:latin typeface="+mn-lt"/>
              </a:rPr>
              <a:t>…</a:t>
            </a:r>
            <a:endParaRPr kumimoji="0" lang="en-US" altLang="en-US" sz="1600" b="0" i="0" u="none" strike="noStrike" cap="none" normalizeH="0" baseline="0" dirty="0" smtClean="0">
              <a:ln>
                <a:noFill/>
              </a:ln>
              <a:solidFill>
                <a:schemeClr val="tx1"/>
              </a:solidFill>
              <a:effectLst/>
              <a:latin typeface="+mn-lt"/>
            </a:endParaRPr>
          </a:p>
        </p:txBody>
      </p:sp>
      <p:sp>
        <p:nvSpPr>
          <p:cNvPr id="7" name="Footer Placeholder 6"/>
          <p:cNvSpPr>
            <a:spLocks noGrp="1"/>
          </p:cNvSpPr>
          <p:nvPr>
            <p:ph type="ftr" sz="quarter" idx="11"/>
          </p:nvPr>
        </p:nvSpPr>
        <p:spPr/>
        <p:txBody>
          <a:bodyPr/>
          <a:lstStyle/>
          <a:p>
            <a:r>
              <a:rPr lang="en-US" dirty="0" smtClean="0"/>
              <a:t>Distribution Statement A: Approved for public release. Distribution is unlimited. Case Number: AFRL-2021-3218, 22 September 2021.</a:t>
            </a:r>
            <a:endParaRPr lang="en-US" dirty="0"/>
          </a:p>
        </p:txBody>
      </p:sp>
    </p:spTree>
    <p:extLst>
      <p:ext uri="{BB962C8B-B14F-4D97-AF65-F5344CB8AC3E}">
        <p14:creationId xmlns:p14="http://schemas.microsoft.com/office/powerpoint/2010/main" val="3501953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04901"/>
            <a:ext cx="12191999" cy="940526"/>
          </a:xfrm>
        </p:spPr>
        <p:txBody>
          <a:bodyPr>
            <a:normAutofit fontScale="90000"/>
          </a:bodyPr>
          <a:lstStyle/>
          <a:p>
            <a:r>
              <a:rPr lang="en-US" dirty="0" smtClean="0"/>
              <a:t>The importance of Cybersecurity for                                 Department of the Air Force Small Businesses</a:t>
            </a:r>
            <a:endParaRPr lang="en-US" dirty="0"/>
          </a:p>
        </p:txBody>
      </p:sp>
      <p:sp>
        <p:nvSpPr>
          <p:cNvPr id="3" name="Content Placeholder 2"/>
          <p:cNvSpPr>
            <a:spLocks noGrp="1"/>
          </p:cNvSpPr>
          <p:nvPr>
            <p:ph idx="1"/>
          </p:nvPr>
        </p:nvSpPr>
        <p:spPr>
          <a:xfrm>
            <a:off x="748933" y="2330325"/>
            <a:ext cx="10694131" cy="3829050"/>
          </a:xfrm>
        </p:spPr>
        <p:txBody>
          <a:bodyPr>
            <a:noAutofit/>
          </a:bodyPr>
          <a:lstStyle/>
          <a:p>
            <a:pPr marL="0" indent="0" algn="just">
              <a:buNone/>
            </a:pPr>
            <a:r>
              <a:rPr lang="en-US" sz="1600" dirty="0" smtClean="0"/>
              <a:t>As small businesses drive innovation and support the Department of the Air Force (DAF) missions with cutting-edge technologies, it is vital we work together to protect DAF sensitive data and networks.  Failure to protect our sensitive data will put service members and military missions at risk.  We must match the aggressiveness of our cyber adversaries with radical teamwork to bring our small businesses up-to-speed in the most modern methods for comprehensive protection of DAF sensitive data and networks.</a:t>
            </a:r>
          </a:p>
          <a:p>
            <a:pPr marL="0" indent="0" algn="just">
              <a:buNone/>
            </a:pPr>
            <a:r>
              <a:rPr lang="en-US" sz="1600" dirty="0" smtClean="0"/>
              <a:t>The DAF CISO Office Blue Cyber education series is the early partnership with the Defense Industrial Base (DIB) which enables small businesses to bake-in cybersecurity and move forward at the speed of innovation.  Pairing small businesses with the most modern cyber protection methods in the industry, better positions DIB </a:t>
            </a:r>
            <a:r>
              <a:rPr lang="en-US" sz="1600" dirty="0"/>
              <a:t>small businesses </a:t>
            </a:r>
            <a:r>
              <a:rPr lang="en-US" sz="1600" dirty="0" smtClean="0"/>
              <a:t>to protect sensitive </a:t>
            </a:r>
            <a:r>
              <a:rPr lang="en-US" sz="1600" dirty="0"/>
              <a:t>information and networks </a:t>
            </a:r>
            <a:r>
              <a:rPr lang="en-US" sz="1600" dirty="0" smtClean="0"/>
              <a:t>just  soon as they have a contract to innovate for the DAF.  Small businesses </a:t>
            </a:r>
            <a:r>
              <a:rPr lang="en-US" sz="1600" dirty="0"/>
              <a:t>are </a:t>
            </a:r>
            <a:r>
              <a:rPr lang="en-US" sz="1600" dirty="0" smtClean="0"/>
              <a:t>equally vulnerable </a:t>
            </a:r>
            <a:r>
              <a:rPr lang="en-US" sz="1600" dirty="0"/>
              <a:t>to cyber threats and may have fewer </a:t>
            </a:r>
            <a:r>
              <a:rPr lang="en-US" sz="1600" dirty="0" smtClean="0"/>
              <a:t>resources </a:t>
            </a:r>
            <a:r>
              <a:rPr lang="en-US" sz="1600" dirty="0"/>
              <a:t>than larger businesses </a:t>
            </a:r>
            <a:r>
              <a:rPr lang="en-US" sz="1600" dirty="0" smtClean="0"/>
              <a:t>with which to </a:t>
            </a:r>
            <a:r>
              <a:rPr lang="en-US" sz="1600" dirty="0"/>
              <a:t>counter cyber threats</a:t>
            </a:r>
            <a:r>
              <a:rPr lang="en-US" sz="1600" dirty="0" smtClean="0"/>
              <a:t>.</a:t>
            </a:r>
            <a:r>
              <a:rPr lang="en-US" sz="1600" dirty="0"/>
              <a:t> </a:t>
            </a:r>
            <a:r>
              <a:rPr lang="en-US" sz="1600" dirty="0" smtClean="0"/>
              <a:t>The key to protecting our DAF Airmen and Guardians in the exercise of their missions is getting an early start embracing our common cybersecurity and data protection goals by working together to create </a:t>
            </a:r>
            <a:r>
              <a:rPr lang="en-US" sz="1600" dirty="0"/>
              <a:t>layered cyber </a:t>
            </a:r>
            <a:r>
              <a:rPr lang="en-US" sz="1600" dirty="0" smtClean="0"/>
              <a:t>defenses for the DIB small businesses.</a:t>
            </a:r>
          </a:p>
          <a:p>
            <a:pPr marL="0" indent="0" algn="just">
              <a:buNone/>
            </a:pPr>
            <a:r>
              <a:rPr lang="en-US" sz="1600" dirty="0" smtClean="0"/>
              <a:t>This presentation will take you through the vital areas of cybersecurity collaboration for small businesses.</a:t>
            </a:r>
            <a:endParaRPr lang="en-US" sz="1600" dirty="0"/>
          </a:p>
        </p:txBody>
      </p:sp>
      <p:sp>
        <p:nvSpPr>
          <p:cNvPr id="4" name="Footer Placeholder 3"/>
          <p:cNvSpPr>
            <a:spLocks noGrp="1"/>
          </p:cNvSpPr>
          <p:nvPr>
            <p:ph type="ftr" sz="quarter" idx="11"/>
          </p:nvPr>
        </p:nvSpPr>
        <p:spPr/>
        <p:txBody>
          <a:bodyPr/>
          <a:lstStyle/>
          <a:p>
            <a:r>
              <a:rPr lang="en-US" dirty="0" smtClean="0"/>
              <a:t>Distribution Statement A: Approved for public release. Distribution is unlimited. Case Number: AFRL-2021-3218, 22 September 2021.</a:t>
            </a:r>
            <a:endParaRPr lang="en-US" dirty="0"/>
          </a:p>
        </p:txBody>
      </p:sp>
    </p:spTree>
    <p:extLst>
      <p:ext uri="{BB962C8B-B14F-4D97-AF65-F5344CB8AC3E}">
        <p14:creationId xmlns:p14="http://schemas.microsoft.com/office/powerpoint/2010/main" val="42498195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372386"/>
            <a:ext cx="12191999" cy="670363"/>
          </a:xfrm>
        </p:spPr>
        <p:txBody>
          <a:bodyPr>
            <a:normAutofit fontScale="90000"/>
          </a:bodyPr>
          <a:lstStyle/>
          <a:p>
            <a:r>
              <a:rPr lang="en-US" dirty="0" smtClean="0"/>
              <a:t>Answer today:                                                                               Can I give my contractor CUI? You need to ask.</a:t>
            </a:r>
            <a:endParaRPr lang="en-US" dirty="0"/>
          </a:p>
        </p:txBody>
      </p:sp>
      <p:sp>
        <p:nvSpPr>
          <p:cNvPr id="3" name="Content Placeholder 2"/>
          <p:cNvSpPr>
            <a:spLocks noGrp="1"/>
          </p:cNvSpPr>
          <p:nvPr>
            <p:ph idx="1"/>
          </p:nvPr>
        </p:nvSpPr>
        <p:spPr>
          <a:xfrm>
            <a:off x="1238082" y="2287733"/>
            <a:ext cx="10264942" cy="3829050"/>
          </a:xfrm>
        </p:spPr>
        <p:txBody>
          <a:bodyPr>
            <a:noAutofit/>
          </a:bodyPr>
          <a:lstStyle/>
          <a:p>
            <a:pPr marL="0" indent="0" defTabSz="914400">
              <a:spcBef>
                <a:spcPts val="0"/>
              </a:spcBef>
              <a:spcAft>
                <a:spcPts val="0"/>
              </a:spcAft>
              <a:buClr>
                <a:schemeClr val="bg2"/>
              </a:buClr>
              <a:buSzPct val="160000"/>
              <a:buNone/>
              <a:defRPr/>
            </a:pPr>
            <a:r>
              <a:rPr lang="en-US" sz="1600" dirty="0">
                <a:solidFill>
                  <a:srgbClr val="C00000"/>
                </a:solidFill>
              </a:rPr>
              <a:t>Yes, i</a:t>
            </a:r>
            <a:r>
              <a:rPr lang="en-US" sz="1600" dirty="0" smtClean="0">
                <a:solidFill>
                  <a:srgbClr val="C00000"/>
                </a:solidFill>
              </a:rPr>
              <a:t>f:</a:t>
            </a:r>
            <a:endParaRPr lang="en-US" sz="1600" dirty="0">
              <a:solidFill>
                <a:srgbClr val="C00000"/>
              </a:solidFill>
            </a:endParaRPr>
          </a:p>
          <a:p>
            <a:pPr defTabSz="914400">
              <a:spcBef>
                <a:spcPts val="0"/>
              </a:spcBef>
              <a:spcAft>
                <a:spcPts val="0"/>
              </a:spcAft>
              <a:buClr>
                <a:schemeClr val="bg2"/>
              </a:buClr>
              <a:buSzPct val="160000"/>
              <a:buFont typeface="Wingdings" panose="05000000000000000000" pitchFamily="2" charset="2"/>
              <a:buChar char="§"/>
              <a:defRPr/>
            </a:pPr>
            <a:r>
              <a:rPr lang="en-US" sz="1600" dirty="0" smtClean="0"/>
              <a:t>The </a:t>
            </a:r>
            <a:r>
              <a:rPr lang="en-US" sz="1600" dirty="0"/>
              <a:t>decision to share CUI is a risk-based decision based upon a conversation with the contractor regarding if they are ready to </a:t>
            </a:r>
            <a:r>
              <a:rPr lang="en-US" sz="1600" dirty="0" smtClean="0"/>
              <a:t>provide adequate protection to DoD CUI. </a:t>
            </a:r>
          </a:p>
          <a:p>
            <a:pPr defTabSz="914400">
              <a:spcBef>
                <a:spcPts val="0"/>
              </a:spcBef>
              <a:spcAft>
                <a:spcPts val="0"/>
              </a:spcAft>
              <a:buClr>
                <a:schemeClr val="bg2"/>
              </a:buClr>
              <a:buSzPct val="160000"/>
              <a:buFont typeface="Wingdings" panose="05000000000000000000" pitchFamily="2" charset="2"/>
              <a:buChar char="§"/>
              <a:defRPr/>
            </a:pPr>
            <a:r>
              <a:rPr lang="en-US" sz="1600" dirty="0" smtClean="0"/>
              <a:t>There </a:t>
            </a:r>
            <a:r>
              <a:rPr lang="en-US" sz="1600" dirty="0"/>
              <a:t>is not a cut and dried answer rubric.  </a:t>
            </a:r>
            <a:endParaRPr lang="en-US" sz="1600" dirty="0" smtClean="0"/>
          </a:p>
          <a:p>
            <a:pPr defTabSz="914400">
              <a:spcBef>
                <a:spcPts val="0"/>
              </a:spcBef>
              <a:spcAft>
                <a:spcPts val="0"/>
              </a:spcAft>
              <a:buClr>
                <a:schemeClr val="bg2"/>
              </a:buClr>
              <a:buSzPct val="160000"/>
              <a:buFont typeface="Wingdings" panose="05000000000000000000" pitchFamily="2" charset="2"/>
              <a:buChar char="§"/>
              <a:defRPr/>
            </a:pPr>
            <a:r>
              <a:rPr lang="en-US" sz="1600" dirty="0" smtClean="0"/>
              <a:t>CUI </a:t>
            </a:r>
            <a:r>
              <a:rPr lang="en-US" sz="1600" dirty="0"/>
              <a:t>protection is a shared responsibility between the DoD and industry. </a:t>
            </a:r>
            <a:endParaRPr lang="en-US" sz="1600" dirty="0" smtClean="0"/>
          </a:p>
          <a:p>
            <a:pPr defTabSz="914400">
              <a:spcBef>
                <a:spcPts val="0"/>
              </a:spcBef>
              <a:spcAft>
                <a:spcPts val="0"/>
              </a:spcAft>
              <a:buClr>
                <a:schemeClr val="bg2"/>
              </a:buClr>
              <a:buSzPct val="160000"/>
              <a:buFont typeface="Wingdings" panose="05000000000000000000" pitchFamily="2" charset="2"/>
              <a:buChar char="§"/>
              <a:defRPr/>
            </a:pPr>
            <a:r>
              <a:rPr lang="en-US" sz="1600" dirty="0" smtClean="0"/>
              <a:t>Adequate </a:t>
            </a:r>
            <a:r>
              <a:rPr lang="en-US" sz="1600" dirty="0"/>
              <a:t>security will vary depending on the nature and sensitivity of the information on any given non-DoD information system.  </a:t>
            </a:r>
            <a:endParaRPr lang="en-US" sz="1600" dirty="0" smtClean="0"/>
          </a:p>
          <a:p>
            <a:pPr marL="0" indent="0" defTabSz="914400">
              <a:spcBef>
                <a:spcPts val="0"/>
              </a:spcBef>
              <a:spcAft>
                <a:spcPts val="0"/>
              </a:spcAft>
              <a:buClrTx/>
              <a:buSzTx/>
              <a:buNone/>
              <a:defRPr/>
            </a:pPr>
            <a:endParaRPr lang="en-US" sz="1600" dirty="0"/>
          </a:p>
          <a:p>
            <a:pPr marL="0" indent="0" defTabSz="914400">
              <a:spcBef>
                <a:spcPts val="0"/>
              </a:spcBef>
              <a:spcAft>
                <a:spcPts val="0"/>
              </a:spcAft>
              <a:buClrTx/>
              <a:buSzTx/>
              <a:buNone/>
              <a:defRPr/>
            </a:pPr>
            <a:r>
              <a:rPr lang="en-US" sz="1600" dirty="0" smtClean="0"/>
              <a:t>See </a:t>
            </a:r>
            <a:r>
              <a:rPr lang="en-US" sz="1600" dirty="0"/>
              <a:t>DFARS 252.204-7012 “Safeguarding Covered Defense Information and Cyber Incident Reporting, December </a:t>
            </a:r>
            <a:r>
              <a:rPr lang="en-US" sz="1600" dirty="0" smtClean="0"/>
              <a:t>2019,”</a:t>
            </a:r>
            <a:r>
              <a:rPr lang="en-US" sz="1600" dirty="0"/>
              <a:t>  </a:t>
            </a:r>
            <a:r>
              <a:rPr lang="en-US" sz="1600" dirty="0" smtClean="0"/>
              <a:t>“Section b</a:t>
            </a:r>
            <a:r>
              <a:rPr lang="en-US" sz="1600" dirty="0"/>
              <a:t>”, for a description of </a:t>
            </a:r>
            <a:r>
              <a:rPr lang="en-US" sz="1600" dirty="0" smtClean="0"/>
              <a:t>“Adequate </a:t>
            </a:r>
            <a:r>
              <a:rPr lang="en-US" sz="1600" dirty="0"/>
              <a:t>Security</a:t>
            </a:r>
            <a:r>
              <a:rPr lang="en-US" sz="1600" dirty="0" smtClean="0"/>
              <a:t>”</a:t>
            </a:r>
          </a:p>
          <a:p>
            <a:pPr marL="0" indent="0" defTabSz="914400">
              <a:spcBef>
                <a:spcPts val="0"/>
              </a:spcBef>
              <a:spcAft>
                <a:spcPts val="0"/>
              </a:spcAft>
              <a:buClrTx/>
              <a:buSzTx/>
              <a:buNone/>
              <a:defRPr/>
            </a:pPr>
            <a:endParaRPr lang="en-US" sz="1600" dirty="0"/>
          </a:p>
          <a:p>
            <a:pPr marL="0" indent="0" defTabSz="914400">
              <a:spcBef>
                <a:spcPts val="0"/>
              </a:spcBef>
              <a:spcAft>
                <a:spcPts val="0"/>
              </a:spcAft>
              <a:buClrTx/>
              <a:buSzTx/>
              <a:buNone/>
              <a:defRPr/>
            </a:pPr>
            <a:r>
              <a:rPr lang="en-US" sz="1600" dirty="0" smtClean="0"/>
              <a:t>If you need help with this decision, please contact your Program or Wing cybersecurity office.  Also, Kelley Kiernan from the DAF CISO Office is available to talk with you. </a:t>
            </a:r>
            <a:r>
              <a:rPr lang="en-US" sz="1600" dirty="0" smtClean="0">
                <a:solidFill>
                  <a:srgbClr val="C00000"/>
                </a:solidFill>
              </a:rPr>
              <a:t>Keep your contracting officer informed of your activities.</a:t>
            </a:r>
          </a:p>
          <a:p>
            <a:pPr marL="0" indent="0" defTabSz="914400">
              <a:spcBef>
                <a:spcPts val="0"/>
              </a:spcBef>
              <a:spcAft>
                <a:spcPts val="0"/>
              </a:spcAft>
              <a:buClrTx/>
              <a:buSzTx/>
              <a:buNone/>
              <a:defRPr/>
            </a:pPr>
            <a:endParaRPr lang="en-US" sz="1600" b="1" dirty="0"/>
          </a:p>
          <a:p>
            <a:pPr marL="0" indent="0" defTabSz="914400">
              <a:spcBef>
                <a:spcPts val="0"/>
              </a:spcBef>
              <a:spcAft>
                <a:spcPts val="0"/>
              </a:spcAft>
              <a:buClrTx/>
              <a:buSzTx/>
              <a:buNone/>
              <a:defRPr/>
            </a:pPr>
            <a:r>
              <a:rPr lang="en-US" sz="1600" b="1" dirty="0" smtClean="0"/>
              <a:t>This question is being studied across the DOD – check back for an updated answer</a:t>
            </a:r>
            <a:endParaRPr lang="en-US" sz="1600" b="1" dirty="0"/>
          </a:p>
          <a:p>
            <a:pPr marL="0" lvl="0" indent="0" defTabSz="914400">
              <a:spcBef>
                <a:spcPts val="0"/>
              </a:spcBef>
              <a:spcAft>
                <a:spcPts val="0"/>
              </a:spcAft>
              <a:buClrTx/>
              <a:buSzTx/>
              <a:buNone/>
              <a:defRPr/>
            </a:pPr>
            <a:endParaRPr lang="en-US" sz="1600" dirty="0"/>
          </a:p>
        </p:txBody>
      </p:sp>
      <p:sp>
        <p:nvSpPr>
          <p:cNvPr id="4" name="Footer Placeholder 3"/>
          <p:cNvSpPr>
            <a:spLocks noGrp="1"/>
          </p:cNvSpPr>
          <p:nvPr>
            <p:ph type="ftr" sz="quarter" idx="11"/>
          </p:nvPr>
        </p:nvSpPr>
        <p:spPr/>
        <p:txBody>
          <a:bodyPr/>
          <a:lstStyle/>
          <a:p>
            <a:r>
              <a:rPr lang="en-US" dirty="0" smtClean="0"/>
              <a:t>Distribution Statement A: Approved for public release. Distribution is unlimited. Case Number: AFRL-2021-3218, 22 September 2021.</a:t>
            </a:r>
            <a:endParaRPr lang="en-US" dirty="0"/>
          </a:p>
        </p:txBody>
      </p:sp>
    </p:spTree>
    <p:extLst>
      <p:ext uri="{BB962C8B-B14F-4D97-AF65-F5344CB8AC3E}">
        <p14:creationId xmlns:p14="http://schemas.microsoft.com/office/powerpoint/2010/main" val="27360545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60765"/>
            <a:ext cx="12191999" cy="940526"/>
          </a:xfrm>
        </p:spPr>
        <p:txBody>
          <a:bodyPr>
            <a:noAutofit/>
          </a:bodyPr>
          <a:lstStyle/>
          <a:p>
            <a:r>
              <a:rPr lang="en-US" sz="3600" dirty="0" smtClean="0"/>
              <a:t>Discuss with the contractor</a:t>
            </a:r>
            <a:r>
              <a:rPr lang="en-US" sz="3600" dirty="0"/>
              <a:t> </a:t>
            </a:r>
            <a:r>
              <a:rPr lang="en-US" sz="3600" dirty="0" smtClean="0"/>
              <a:t>their readiness to provide adequate protection for DOD CUI</a:t>
            </a:r>
            <a:endParaRPr lang="en-US" sz="3600" dirty="0"/>
          </a:p>
        </p:txBody>
      </p:sp>
      <p:sp>
        <p:nvSpPr>
          <p:cNvPr id="3" name="Content Placeholder 2"/>
          <p:cNvSpPr>
            <a:spLocks noGrp="1"/>
          </p:cNvSpPr>
          <p:nvPr>
            <p:ph idx="1"/>
          </p:nvPr>
        </p:nvSpPr>
        <p:spPr>
          <a:xfrm>
            <a:off x="1484310" y="2408292"/>
            <a:ext cx="10018713" cy="3829050"/>
          </a:xfrm>
        </p:spPr>
        <p:txBody>
          <a:bodyPr>
            <a:normAutofit/>
          </a:bodyPr>
          <a:lstStyle/>
          <a:p>
            <a:pPr marL="0" indent="0" fontAlgn="t">
              <a:buClr>
                <a:schemeClr val="bg2"/>
              </a:buClr>
              <a:buSzPct val="160000"/>
              <a:buNone/>
            </a:pPr>
            <a:r>
              <a:rPr lang="en-US" sz="1600" b="1" dirty="0"/>
              <a:t>Risk-Based </a:t>
            </a:r>
            <a:r>
              <a:rPr lang="en-US" sz="1600" b="1" dirty="0" smtClean="0"/>
              <a:t>Decision Questions</a:t>
            </a:r>
            <a:endParaRPr lang="en-US" sz="1600" dirty="0"/>
          </a:p>
          <a:p>
            <a:pPr fontAlgn="t">
              <a:buClr>
                <a:schemeClr val="bg2"/>
              </a:buClr>
              <a:buSzPct val="160000"/>
              <a:buFont typeface="Wingdings" panose="05000000000000000000" pitchFamily="2" charset="2"/>
              <a:buChar char="§"/>
            </a:pPr>
            <a:r>
              <a:rPr lang="en-US" sz="1600" dirty="0" smtClean="0"/>
              <a:t>Review the contractor’s System Security Plan and associated POAM</a:t>
            </a:r>
          </a:p>
          <a:p>
            <a:pPr lvl="1" fontAlgn="t">
              <a:buSzPct val="160000"/>
              <a:buFont typeface="Wingdings" panose="05000000000000000000" pitchFamily="2" charset="2"/>
              <a:buChar char="§"/>
            </a:pPr>
            <a:r>
              <a:rPr lang="en-US" sz="1600" dirty="0" smtClean="0"/>
              <a:t>Are </a:t>
            </a:r>
            <a:r>
              <a:rPr lang="en-US" sz="1600" dirty="0"/>
              <a:t>all 42, 5-point weighted security requirements implemented with no </a:t>
            </a:r>
            <a:r>
              <a:rPr lang="en-US" sz="1600" dirty="0" smtClean="0"/>
              <a:t>POAM?</a:t>
            </a:r>
            <a:endParaRPr lang="en-US" sz="1600" dirty="0"/>
          </a:p>
          <a:p>
            <a:pPr lvl="1">
              <a:buSzPct val="160000"/>
              <a:buFont typeface="Wingdings" panose="05000000000000000000" pitchFamily="2" charset="2"/>
              <a:buChar char="§"/>
            </a:pPr>
            <a:r>
              <a:rPr lang="en-US" sz="1600" dirty="0"/>
              <a:t>Are all 14, 3-point weighted security requirements implemented with no </a:t>
            </a:r>
            <a:r>
              <a:rPr lang="en-US" sz="1600" dirty="0" smtClean="0"/>
              <a:t>POAM?</a:t>
            </a:r>
            <a:endParaRPr lang="en-US" sz="1600" dirty="0"/>
          </a:p>
          <a:p>
            <a:pPr fontAlgn="t">
              <a:buClr>
                <a:schemeClr val="bg2"/>
              </a:buClr>
              <a:buSzPct val="160000"/>
              <a:buFont typeface="Wingdings" panose="05000000000000000000" pitchFamily="2" charset="2"/>
              <a:buChar char="§"/>
            </a:pPr>
            <a:r>
              <a:rPr lang="en-US" sz="1600" dirty="0"/>
              <a:t>Is the CUI that the DAF is considering sharing with the contractor in </a:t>
            </a:r>
            <a:r>
              <a:rPr lang="en-US" sz="1600" dirty="0" smtClean="0"/>
              <a:t>a sensitive category  such as these categories</a:t>
            </a:r>
            <a:r>
              <a:rPr lang="en-US" sz="1600" dirty="0"/>
              <a:t>?  NOFORN, FED ONLY, NOCON, DL ONLY, REL TO [USA, LIST], DISPLAY ONLY, Attorney-Client, Attorney-WP or otherwise sensitive?</a:t>
            </a:r>
          </a:p>
          <a:p>
            <a:pPr fontAlgn="t">
              <a:buClr>
                <a:schemeClr val="bg2"/>
              </a:buClr>
              <a:buSzPct val="160000"/>
              <a:buFont typeface="Wingdings" panose="05000000000000000000" pitchFamily="2" charset="2"/>
              <a:buChar char="§"/>
            </a:pPr>
            <a:r>
              <a:rPr lang="en-US" sz="1600" dirty="0"/>
              <a:t>Is the CUI that the DAF is considering sharing with the contractor mission-essential?</a:t>
            </a:r>
          </a:p>
          <a:p>
            <a:pPr fontAlgn="t">
              <a:buClr>
                <a:schemeClr val="bg2"/>
              </a:buClr>
              <a:buSzPct val="160000"/>
              <a:buFont typeface="Wingdings" panose="05000000000000000000" pitchFamily="2" charset="2"/>
              <a:buChar char="§"/>
            </a:pPr>
            <a:r>
              <a:rPr lang="en-US" sz="1600" dirty="0"/>
              <a:t>Is the CUI the DAF is considering sharing with the contractor appropriate for research?</a:t>
            </a:r>
          </a:p>
          <a:p>
            <a:pPr fontAlgn="t">
              <a:buClr>
                <a:schemeClr val="bg2"/>
              </a:buClr>
              <a:buSzPct val="160000"/>
              <a:buFont typeface="Wingdings" panose="05000000000000000000" pitchFamily="2" charset="2"/>
              <a:buChar char="§"/>
            </a:pPr>
            <a:r>
              <a:rPr lang="en-US" sz="1600" dirty="0"/>
              <a:t>Have you rejected the use of synthetic </a:t>
            </a:r>
            <a:r>
              <a:rPr lang="en-US" sz="1600" dirty="0" smtClean="0"/>
              <a:t>data in this contract?</a:t>
            </a:r>
          </a:p>
          <a:p>
            <a:pPr fontAlgn="t">
              <a:buClr>
                <a:schemeClr val="bg2"/>
              </a:buClr>
              <a:buSzPct val="160000"/>
              <a:buFont typeface="Wingdings" panose="05000000000000000000" pitchFamily="2" charset="2"/>
              <a:buChar char="§"/>
            </a:pPr>
            <a:r>
              <a:rPr lang="en-US" sz="1600" dirty="0" smtClean="0"/>
              <a:t>Apply these questions to  </a:t>
            </a:r>
            <a:r>
              <a:rPr lang="en-US" sz="1600" u="sng" dirty="0" smtClean="0"/>
              <a:t>contractor-created CUI </a:t>
            </a:r>
            <a:r>
              <a:rPr lang="en-US" sz="1600" dirty="0" smtClean="0"/>
              <a:t>and the </a:t>
            </a:r>
            <a:r>
              <a:rPr lang="en-US" sz="1600" u="sng" dirty="0" smtClean="0"/>
              <a:t>government-provided CUI</a:t>
            </a:r>
            <a:r>
              <a:rPr lang="en-US" sz="1600" dirty="0" smtClean="0"/>
              <a:t>  </a:t>
            </a:r>
            <a:endParaRPr lang="en-US" sz="1600" dirty="0"/>
          </a:p>
          <a:p>
            <a:pPr lvl="0" defTabSz="914400">
              <a:spcBef>
                <a:spcPts val="0"/>
              </a:spcBef>
              <a:spcAft>
                <a:spcPts val="0"/>
              </a:spcAft>
              <a:buClr>
                <a:schemeClr val="bg2"/>
              </a:buClr>
              <a:buSzPct val="160000"/>
              <a:buFont typeface="Wingdings" panose="05000000000000000000" pitchFamily="2" charset="2"/>
              <a:buChar char="§"/>
              <a:defRPr/>
            </a:pPr>
            <a:endParaRPr lang="en-US" sz="1600" dirty="0"/>
          </a:p>
        </p:txBody>
      </p:sp>
      <p:sp>
        <p:nvSpPr>
          <p:cNvPr id="4" name="Footer Placeholder 3"/>
          <p:cNvSpPr>
            <a:spLocks noGrp="1"/>
          </p:cNvSpPr>
          <p:nvPr>
            <p:ph type="ftr" sz="quarter" idx="11"/>
          </p:nvPr>
        </p:nvSpPr>
        <p:spPr/>
        <p:txBody>
          <a:bodyPr/>
          <a:lstStyle/>
          <a:p>
            <a:r>
              <a:rPr lang="en-US" dirty="0" smtClean="0"/>
              <a:t>Distribution Statement A: Approved for public release. Distribution is unlimited. Case Number: AFRL-2021-3218, 22 September 2021.</a:t>
            </a:r>
            <a:endParaRPr lang="en-US" dirty="0"/>
          </a:p>
        </p:txBody>
      </p:sp>
    </p:spTree>
    <p:extLst>
      <p:ext uri="{BB962C8B-B14F-4D97-AF65-F5344CB8AC3E}">
        <p14:creationId xmlns:p14="http://schemas.microsoft.com/office/powerpoint/2010/main" val="18347008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2217"/>
            <a:ext cx="12191999" cy="732709"/>
          </a:xfrm>
        </p:spPr>
        <p:txBody>
          <a:bodyPr/>
          <a:lstStyle/>
          <a:p>
            <a:r>
              <a:rPr lang="en-US" dirty="0" smtClean="0"/>
              <a:t>DOD SAFE creates potential exposure</a:t>
            </a:r>
            <a:endParaRPr lang="en-US" dirty="0"/>
          </a:p>
        </p:txBody>
      </p:sp>
      <p:sp>
        <p:nvSpPr>
          <p:cNvPr id="5" name="Content Placeholder 4"/>
          <p:cNvSpPr>
            <a:spLocks noGrp="1"/>
          </p:cNvSpPr>
          <p:nvPr>
            <p:ph idx="1"/>
          </p:nvPr>
        </p:nvSpPr>
        <p:spPr>
          <a:xfrm>
            <a:off x="1484310" y="1854926"/>
            <a:ext cx="9683751" cy="862746"/>
          </a:xfrm>
        </p:spPr>
        <p:txBody>
          <a:bodyPr>
            <a:normAutofit fontScale="70000" lnSpcReduction="20000"/>
          </a:bodyPr>
          <a:lstStyle/>
          <a:p>
            <a:pPr marL="0" indent="0">
              <a:buNone/>
            </a:pPr>
            <a:r>
              <a:rPr lang="en-US" dirty="0" smtClean="0"/>
              <a:t>DOD Safe will let a CAC-holder send CUI to any email address.  You must ask contractors if they are ready to provide adequate protection to any CUI sent via DOD SAFE and be satisfied with the answer you receive.</a:t>
            </a:r>
          </a:p>
          <a:p>
            <a:pPr>
              <a:buClr>
                <a:schemeClr val="bg2"/>
              </a:buClr>
              <a:buSzPct val="158000"/>
              <a:buFont typeface="Wingdings" panose="05000000000000000000" pitchFamily="2" charset="2"/>
              <a:buChar char="§"/>
            </a:pPr>
            <a:r>
              <a:rPr lang="en-US" dirty="0"/>
              <a:t>Contractors who are not ready to protect CUI should not accept CUI</a:t>
            </a:r>
          </a:p>
          <a:p>
            <a:pPr marL="0" indent="0">
              <a:buNone/>
            </a:pPr>
            <a:endParaRPr lang="en-US" dirty="0"/>
          </a:p>
        </p:txBody>
      </p:sp>
      <p:cxnSp>
        <p:nvCxnSpPr>
          <p:cNvPr id="8" name="Straight Connector 7"/>
          <p:cNvCxnSpPr/>
          <p:nvPr/>
        </p:nvCxnSpPr>
        <p:spPr>
          <a:xfrm>
            <a:off x="5384800" y="5503334"/>
            <a:ext cx="956734" cy="0"/>
          </a:xfrm>
          <a:prstGeom prst="line">
            <a:avLst/>
          </a:prstGeom>
          <a:ln w="38100">
            <a:solidFill>
              <a:srgbClr val="FF0000"/>
            </a:solidFill>
          </a:ln>
        </p:spPr>
        <p:style>
          <a:lnRef idx="1">
            <a:schemeClr val="accent4"/>
          </a:lnRef>
          <a:fillRef idx="0">
            <a:schemeClr val="accent4"/>
          </a:fillRef>
          <a:effectRef idx="0">
            <a:schemeClr val="accent4"/>
          </a:effectRef>
          <a:fontRef idx="minor">
            <a:schemeClr val="tx1"/>
          </a:fontRef>
        </p:style>
      </p:cxnSp>
      <p:cxnSp>
        <p:nvCxnSpPr>
          <p:cNvPr id="9" name="Straight Connector 8"/>
          <p:cNvCxnSpPr/>
          <p:nvPr/>
        </p:nvCxnSpPr>
        <p:spPr>
          <a:xfrm>
            <a:off x="7255933" y="5511801"/>
            <a:ext cx="228600" cy="0"/>
          </a:xfrm>
          <a:prstGeom prst="line">
            <a:avLst/>
          </a:prstGeom>
          <a:ln w="38100">
            <a:solidFill>
              <a:srgbClr val="FF0000"/>
            </a:solidFill>
          </a:ln>
        </p:spPr>
        <p:style>
          <a:lnRef idx="1">
            <a:schemeClr val="accent4"/>
          </a:lnRef>
          <a:fillRef idx="0">
            <a:schemeClr val="accent4"/>
          </a:fillRef>
          <a:effectRef idx="0">
            <a:schemeClr val="accent4"/>
          </a:effectRef>
          <a:fontRef idx="minor">
            <a:schemeClr val="tx1"/>
          </a:fontRef>
        </p:style>
      </p:cxnSp>
      <p:cxnSp>
        <p:nvCxnSpPr>
          <p:cNvPr id="12" name="Straight Connector 11"/>
          <p:cNvCxnSpPr/>
          <p:nvPr/>
        </p:nvCxnSpPr>
        <p:spPr>
          <a:xfrm>
            <a:off x="6654800" y="5511802"/>
            <a:ext cx="228600" cy="0"/>
          </a:xfrm>
          <a:prstGeom prst="line">
            <a:avLst/>
          </a:prstGeom>
          <a:ln w="38100">
            <a:solidFill>
              <a:srgbClr val="FF0000"/>
            </a:solidFill>
          </a:ln>
        </p:spPr>
        <p:style>
          <a:lnRef idx="1">
            <a:schemeClr val="accent4"/>
          </a:lnRef>
          <a:fillRef idx="0">
            <a:schemeClr val="accent4"/>
          </a:fillRef>
          <a:effectRef idx="0">
            <a:schemeClr val="accent4"/>
          </a:effectRef>
          <a:fontRef idx="minor">
            <a:schemeClr val="tx1"/>
          </a:fontRef>
        </p:style>
      </p:cxnSp>
      <p:sp>
        <p:nvSpPr>
          <p:cNvPr id="14" name="Footer Placeholder 13"/>
          <p:cNvSpPr>
            <a:spLocks noGrp="1"/>
          </p:cNvSpPr>
          <p:nvPr>
            <p:ph type="ftr" sz="quarter" idx="11"/>
          </p:nvPr>
        </p:nvSpPr>
        <p:spPr/>
        <p:txBody>
          <a:bodyPr/>
          <a:lstStyle/>
          <a:p>
            <a:r>
              <a:rPr lang="en-US" dirty="0" smtClean="0"/>
              <a:t>Distribution Statement A: Approved for public release. Distribution is unlimited. Case Number: AFRL-2021-3218, 22 September 2021.</a:t>
            </a:r>
            <a:endParaRPr lang="en-US" dirty="0"/>
          </a:p>
        </p:txBody>
      </p:sp>
      <p:pic>
        <p:nvPicPr>
          <p:cNvPr id="4" name="Picture 3"/>
          <p:cNvPicPr>
            <a:picLocks noChangeAspect="1"/>
          </p:cNvPicPr>
          <p:nvPr/>
        </p:nvPicPr>
        <p:blipFill>
          <a:blip r:embed="rId3"/>
          <a:stretch>
            <a:fillRect/>
          </a:stretch>
        </p:blipFill>
        <p:spPr>
          <a:xfrm>
            <a:off x="1023936" y="2838450"/>
            <a:ext cx="10144125" cy="4019550"/>
          </a:xfrm>
          <a:prstGeom prst="rect">
            <a:avLst/>
          </a:prstGeom>
          <a:ln>
            <a:noFill/>
          </a:ln>
          <a:effectLst>
            <a:outerShdw blurRad="152400" dist="50800" dir="2700000" algn="tl" rotWithShape="0">
              <a:srgbClr val="000000">
                <a:alpha val="50000"/>
              </a:srgbClr>
            </a:outerShdw>
          </a:effectLst>
        </p:spPr>
      </p:pic>
      <p:sp>
        <p:nvSpPr>
          <p:cNvPr id="3" name="Rectangle 2"/>
          <p:cNvSpPr/>
          <p:nvPr/>
        </p:nvSpPr>
        <p:spPr>
          <a:xfrm>
            <a:off x="6525430" y="6534959"/>
            <a:ext cx="275303" cy="20226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690571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37518" y="1426262"/>
            <a:ext cx="2727359" cy="3829050"/>
          </a:xfrm>
        </p:spPr>
        <p:txBody>
          <a:bodyPr>
            <a:normAutofit/>
          </a:bodyPr>
          <a:lstStyle/>
          <a:p>
            <a:pPr marL="0" indent="0">
              <a:buNone/>
            </a:pPr>
            <a:r>
              <a:rPr lang="en-US" sz="1400" b="1" dirty="0"/>
              <a:t>The Fast </a:t>
            </a:r>
            <a:r>
              <a:rPr lang="en-US" sz="1400" b="1" dirty="0" smtClean="0"/>
              <a:t>Track Authorization </a:t>
            </a:r>
            <a:r>
              <a:rPr lang="en-US" sz="1400" b="1" dirty="0"/>
              <a:t>to Operate (ATO</a:t>
            </a:r>
            <a:r>
              <a:rPr lang="en-US" sz="1400" dirty="0"/>
              <a:t>) </a:t>
            </a:r>
            <a:r>
              <a:rPr lang="en-US" sz="1400" dirty="0" smtClean="0"/>
              <a:t> allows </a:t>
            </a:r>
            <a:r>
              <a:rPr lang="en-US" sz="1400" dirty="0"/>
              <a:t>the </a:t>
            </a:r>
            <a:r>
              <a:rPr lang="en-US" sz="1400" dirty="0" smtClean="0"/>
              <a:t>AO </a:t>
            </a:r>
            <a:r>
              <a:rPr lang="en-US" sz="1400" dirty="0"/>
              <a:t>to make an authorization decision based on the review of </a:t>
            </a:r>
            <a:endParaRPr lang="en-US" sz="1400" dirty="0" smtClean="0"/>
          </a:p>
          <a:p>
            <a:pPr>
              <a:buClr>
                <a:schemeClr val="bg2"/>
              </a:buClr>
              <a:buSzPct val="160000"/>
              <a:buFont typeface="Wingdings" panose="05000000000000000000" pitchFamily="2" charset="2"/>
              <a:buChar char="§"/>
            </a:pPr>
            <a:r>
              <a:rPr lang="en-US" sz="1400" dirty="0" smtClean="0"/>
              <a:t>a </a:t>
            </a:r>
            <a:r>
              <a:rPr lang="en-US" sz="1400" dirty="0"/>
              <a:t>Cybersecurity Baseline, </a:t>
            </a:r>
            <a:endParaRPr lang="en-US" sz="1400" dirty="0" smtClean="0"/>
          </a:p>
          <a:p>
            <a:pPr>
              <a:buClr>
                <a:schemeClr val="bg2"/>
              </a:buClr>
              <a:buSzPct val="160000"/>
              <a:buFont typeface="Wingdings" panose="05000000000000000000" pitchFamily="2" charset="2"/>
              <a:buChar char="§"/>
            </a:pPr>
            <a:r>
              <a:rPr lang="en-US" sz="1400" dirty="0" smtClean="0"/>
              <a:t>a </a:t>
            </a:r>
            <a:r>
              <a:rPr lang="en-US" sz="1400" dirty="0"/>
              <a:t>Threat-Risk Assessment (e.g. penetration test), </a:t>
            </a:r>
            <a:r>
              <a:rPr lang="en-US" sz="1400" dirty="0" smtClean="0"/>
              <a:t>and</a:t>
            </a:r>
          </a:p>
          <a:p>
            <a:pPr>
              <a:buClr>
                <a:schemeClr val="bg2"/>
              </a:buClr>
              <a:buSzPct val="160000"/>
              <a:buFont typeface="Wingdings" panose="05000000000000000000" pitchFamily="2" charset="2"/>
              <a:buChar char="§"/>
            </a:pPr>
            <a:r>
              <a:rPr lang="en-US" sz="1400" dirty="0" smtClean="0"/>
              <a:t>an </a:t>
            </a:r>
            <a:r>
              <a:rPr lang="en-US" sz="1400" dirty="0"/>
              <a:t>Information System Continuous Monitoring </a:t>
            </a:r>
            <a:r>
              <a:rPr lang="en-US" sz="1400" dirty="0" smtClean="0"/>
              <a:t> Strategy</a:t>
            </a:r>
            <a:r>
              <a:rPr lang="en-US" sz="1400" dirty="0"/>
              <a:t>. </a:t>
            </a:r>
          </a:p>
        </p:txBody>
      </p:sp>
      <p:pic>
        <p:nvPicPr>
          <p:cNvPr id="5" name="Picture 4"/>
          <p:cNvPicPr>
            <a:picLocks noChangeAspect="1"/>
          </p:cNvPicPr>
          <p:nvPr/>
        </p:nvPicPr>
        <p:blipFill>
          <a:blip r:embed="rId3"/>
          <a:stretch>
            <a:fillRect/>
          </a:stretch>
        </p:blipFill>
        <p:spPr>
          <a:xfrm>
            <a:off x="569569" y="1426262"/>
            <a:ext cx="7771999" cy="4766153"/>
          </a:xfrm>
          <a:prstGeom prst="rect">
            <a:avLst/>
          </a:prstGeom>
          <a:ln>
            <a:noFill/>
          </a:ln>
          <a:effectLst/>
        </p:spPr>
      </p:pic>
      <p:sp>
        <p:nvSpPr>
          <p:cNvPr id="2" name="Footer Placeholder 1"/>
          <p:cNvSpPr>
            <a:spLocks noGrp="1"/>
          </p:cNvSpPr>
          <p:nvPr>
            <p:ph type="ftr" sz="quarter" idx="11"/>
          </p:nvPr>
        </p:nvSpPr>
        <p:spPr/>
        <p:txBody>
          <a:bodyPr/>
          <a:lstStyle/>
          <a:p>
            <a:r>
              <a:rPr lang="en-US" dirty="0" smtClean="0"/>
              <a:t>Distribution Statement A: Approved for public release. Distribution is unlimited. Case Number: AFRL-2021-3218, 22 September 2021.</a:t>
            </a:r>
            <a:endParaRPr lang="en-US" dirty="0"/>
          </a:p>
        </p:txBody>
      </p:sp>
    </p:spTree>
    <p:extLst>
      <p:ext uri="{BB962C8B-B14F-4D97-AF65-F5344CB8AC3E}">
        <p14:creationId xmlns:p14="http://schemas.microsoft.com/office/powerpoint/2010/main" val="38849740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9718"/>
            <a:ext cx="12191999" cy="940526"/>
          </a:xfrm>
        </p:spPr>
        <p:txBody>
          <a:bodyPr/>
          <a:lstStyle/>
          <a:p>
            <a:r>
              <a:rPr lang="en-US" dirty="0" smtClean="0"/>
              <a:t>RMF Steps</a:t>
            </a:r>
            <a:endParaRPr lang="en-US" dirty="0"/>
          </a:p>
        </p:txBody>
      </p:sp>
      <p:pic>
        <p:nvPicPr>
          <p:cNvPr id="6" name="Picture 5"/>
          <p:cNvPicPr>
            <a:picLocks noChangeAspect="1"/>
          </p:cNvPicPr>
          <p:nvPr/>
        </p:nvPicPr>
        <p:blipFill>
          <a:blip r:embed="rId3"/>
          <a:stretch>
            <a:fillRect/>
          </a:stretch>
        </p:blipFill>
        <p:spPr>
          <a:xfrm>
            <a:off x="695324" y="1940244"/>
            <a:ext cx="7565098" cy="4248150"/>
          </a:xfrm>
          <a:prstGeom prst="rect">
            <a:avLst/>
          </a:prstGeom>
          <a:ln>
            <a:noFill/>
          </a:ln>
          <a:effectLst>
            <a:outerShdw blurRad="152400" dist="50800" dir="2700000" algn="tl" rotWithShape="0">
              <a:srgbClr val="000000">
                <a:alpha val="50000"/>
              </a:srgbClr>
            </a:outerShdw>
          </a:effectLst>
        </p:spPr>
      </p:pic>
      <p:sp>
        <p:nvSpPr>
          <p:cNvPr id="5" name="TextBox 4"/>
          <p:cNvSpPr txBox="1"/>
          <p:nvPr/>
        </p:nvSpPr>
        <p:spPr>
          <a:xfrm>
            <a:off x="8506267" y="1810864"/>
            <a:ext cx="3439887" cy="4524315"/>
          </a:xfrm>
          <a:prstGeom prst="rect">
            <a:avLst/>
          </a:prstGeom>
          <a:noFill/>
        </p:spPr>
        <p:txBody>
          <a:bodyPr wrap="square" rtlCol="0">
            <a:spAutoFit/>
          </a:bodyPr>
          <a:lstStyle/>
          <a:p>
            <a:r>
              <a:rPr lang="en-US" sz="1600" b="1" dirty="0" smtClean="0"/>
              <a:t>Fast Track </a:t>
            </a:r>
            <a:r>
              <a:rPr lang="en-US" sz="1600" b="1" dirty="0"/>
              <a:t>accelerates RMF steps “Select” through “Authorize” </a:t>
            </a:r>
            <a:r>
              <a:rPr lang="en-US" sz="1600" dirty="0"/>
              <a:t>by focusing on operationally relevant risk identification, and ensuring threat-informed risk assessments for DAF systems and missions. The objective being the integration of the Acquisition, Test, and Operations communities in assessing and determining system and mission risk to better inform mission owners.</a:t>
            </a:r>
          </a:p>
          <a:p>
            <a:r>
              <a:rPr lang="en-US" sz="1600" dirty="0"/>
              <a:t> </a:t>
            </a:r>
          </a:p>
          <a:p>
            <a:r>
              <a:rPr lang="en-US" sz="1600" dirty="0"/>
              <a:t>Additionally, Fast Track ATO is for managing risk for the life-cycle of a system; not a one and done. </a:t>
            </a:r>
            <a:r>
              <a:rPr lang="en-US" sz="1600" b="1" dirty="0"/>
              <a:t>The job does not end when the ATO is issued, it only begins…</a:t>
            </a:r>
          </a:p>
          <a:p>
            <a:endParaRPr lang="en-US" sz="1600" dirty="0"/>
          </a:p>
        </p:txBody>
      </p:sp>
      <p:sp>
        <p:nvSpPr>
          <p:cNvPr id="3" name="Footer Placeholder 2"/>
          <p:cNvSpPr>
            <a:spLocks noGrp="1"/>
          </p:cNvSpPr>
          <p:nvPr>
            <p:ph type="ftr" sz="quarter" idx="11"/>
          </p:nvPr>
        </p:nvSpPr>
        <p:spPr/>
        <p:txBody>
          <a:bodyPr/>
          <a:lstStyle/>
          <a:p>
            <a:r>
              <a:rPr lang="en-US" dirty="0" smtClean="0"/>
              <a:t>Distribution Statement A: Approved for public release. Distribution is unlimited. Case Number: AFRL-2021-3218, 22 September 2021.</a:t>
            </a:r>
            <a:endParaRPr lang="en-US" dirty="0"/>
          </a:p>
        </p:txBody>
      </p:sp>
    </p:spTree>
    <p:extLst>
      <p:ext uri="{BB962C8B-B14F-4D97-AF65-F5344CB8AC3E}">
        <p14:creationId xmlns:p14="http://schemas.microsoft.com/office/powerpoint/2010/main" val="2627824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45786"/>
            <a:ext cx="12191999" cy="693523"/>
          </a:xfrm>
        </p:spPr>
        <p:txBody>
          <a:bodyPr/>
          <a:lstStyle/>
          <a:p>
            <a:r>
              <a:rPr lang="en-US" dirty="0" smtClean="0"/>
              <a:t>What is an Authorization to Operate?</a:t>
            </a:r>
            <a:endParaRPr lang="en-US" dirty="0"/>
          </a:p>
        </p:txBody>
      </p:sp>
      <p:sp>
        <p:nvSpPr>
          <p:cNvPr id="3" name="Content Placeholder 2"/>
          <p:cNvSpPr>
            <a:spLocks noGrp="1"/>
          </p:cNvSpPr>
          <p:nvPr>
            <p:ph idx="1"/>
          </p:nvPr>
        </p:nvSpPr>
        <p:spPr>
          <a:xfrm>
            <a:off x="1493640" y="2389845"/>
            <a:ext cx="10018713" cy="3327215"/>
          </a:xfrm>
        </p:spPr>
        <p:txBody>
          <a:bodyPr>
            <a:normAutofit/>
          </a:bodyPr>
          <a:lstStyle/>
          <a:p>
            <a:pPr marL="0" indent="0">
              <a:buNone/>
            </a:pPr>
            <a:r>
              <a:rPr lang="en-US" dirty="0" smtClean="0"/>
              <a:t>An ATO is the </a:t>
            </a:r>
            <a:r>
              <a:rPr lang="en-US" dirty="0"/>
              <a:t>official management decision given by a senior organizational official to authorize operation of an information system and to explicitly accept the risk to organizational operations (including mission, functions, image, or reputation), organizational assets, individuals, other organizations, and the Nation based on the implementation of an agreed-upon set of security </a:t>
            </a:r>
            <a:r>
              <a:rPr lang="en-US" dirty="0" smtClean="0"/>
              <a:t>controls.</a:t>
            </a:r>
          </a:p>
          <a:p>
            <a:pPr marL="0" indent="0">
              <a:buNone/>
            </a:pPr>
            <a:r>
              <a:rPr lang="en-US" dirty="0" smtClean="0"/>
              <a:t>ATOs often have conditions and assumptions, which must be continuously monitored by the Program Office which applied for the ATO.</a:t>
            </a:r>
            <a:endParaRPr lang="en-US" dirty="0"/>
          </a:p>
        </p:txBody>
      </p:sp>
      <p:sp>
        <p:nvSpPr>
          <p:cNvPr id="4" name="Footer Placeholder 3"/>
          <p:cNvSpPr>
            <a:spLocks noGrp="1"/>
          </p:cNvSpPr>
          <p:nvPr>
            <p:ph type="ftr" sz="quarter" idx="11"/>
          </p:nvPr>
        </p:nvSpPr>
        <p:spPr/>
        <p:txBody>
          <a:bodyPr/>
          <a:lstStyle/>
          <a:p>
            <a:r>
              <a:rPr lang="en-US" dirty="0" smtClean="0"/>
              <a:t>Distribution Statement A: Approved for public release. Distribution is unlimited. Case Number: AFRL-2021-3218, 22 September 2021.</a:t>
            </a:r>
            <a:endParaRPr lang="en-US" dirty="0"/>
          </a:p>
        </p:txBody>
      </p:sp>
    </p:spTree>
    <p:extLst>
      <p:ext uri="{BB962C8B-B14F-4D97-AF65-F5344CB8AC3E}">
        <p14:creationId xmlns:p14="http://schemas.microsoft.com/office/powerpoint/2010/main" val="19448768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653" y="1228726"/>
            <a:ext cx="4514398" cy="940526"/>
          </a:xfrm>
        </p:spPr>
        <p:txBody>
          <a:bodyPr/>
          <a:lstStyle/>
          <a:p>
            <a:r>
              <a:rPr lang="en-US" dirty="0" smtClean="0"/>
              <a:t>Do I need an ATO?</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9653" y="2361869"/>
            <a:ext cx="6394125" cy="3543631"/>
          </a:xfrm>
          <a:prstGeom prst="rect">
            <a:avLst/>
          </a:prstGeom>
          <a:ln>
            <a:noFill/>
          </a:ln>
          <a:effectLst>
            <a:outerShdw blurRad="152400" dist="50800" dir="2700000" algn="tl" rotWithShape="0">
              <a:srgbClr val="000000">
                <a:alpha val="50000"/>
              </a:srgbClr>
            </a:outerShdw>
          </a:effectLst>
        </p:spPr>
      </p:pic>
      <p:sp>
        <p:nvSpPr>
          <p:cNvPr id="6" name="TextBox 5"/>
          <p:cNvSpPr txBox="1"/>
          <p:nvPr/>
        </p:nvSpPr>
        <p:spPr>
          <a:xfrm>
            <a:off x="7776595" y="2361869"/>
            <a:ext cx="3698714" cy="3416320"/>
          </a:xfrm>
          <a:prstGeom prst="rect">
            <a:avLst/>
          </a:prstGeom>
          <a:solidFill>
            <a:srgbClr val="E1F4FD"/>
          </a:solidFill>
        </p:spPr>
        <p:txBody>
          <a:bodyPr wrap="square" rtlCol="0">
            <a:spAutoFit/>
          </a:bodyPr>
          <a:lstStyle/>
          <a:p>
            <a:r>
              <a:rPr lang="en-US" dirty="0" smtClean="0"/>
              <a:t>If the Program is proposing an </a:t>
            </a:r>
            <a:r>
              <a:rPr lang="en-US" dirty="0"/>
              <a:t>internal or external IS </a:t>
            </a:r>
            <a:r>
              <a:rPr lang="en-US" dirty="0" smtClean="0"/>
              <a:t>service, such as a web-based application or SaaS, the AO will decide </a:t>
            </a:r>
          </a:p>
          <a:p>
            <a:endParaRPr lang="en-US" dirty="0"/>
          </a:p>
          <a:p>
            <a:r>
              <a:rPr lang="en-US" dirty="0"/>
              <a:t>IT below the system level (Single Purpose IT Products or Devices, PIT Subsystems, PIT Products, IT Products, and IT Services) </a:t>
            </a:r>
            <a:r>
              <a:rPr lang="en-US" b="1" dirty="0" smtClean="0"/>
              <a:t>or</a:t>
            </a:r>
            <a:r>
              <a:rPr lang="en-US" dirty="0" smtClean="0"/>
              <a:t> if the IS in an internal or external IS service, the AO has discretion to simply approve </a:t>
            </a:r>
            <a:r>
              <a:rPr lang="en-US" dirty="0"/>
              <a:t>for use</a:t>
            </a:r>
            <a:r>
              <a:rPr lang="en-US" dirty="0" smtClean="0"/>
              <a:t>.</a:t>
            </a:r>
          </a:p>
        </p:txBody>
      </p:sp>
      <p:sp>
        <p:nvSpPr>
          <p:cNvPr id="7" name="Title 1"/>
          <p:cNvSpPr txBox="1">
            <a:spLocks/>
          </p:cNvSpPr>
          <p:nvPr/>
        </p:nvSpPr>
        <p:spPr>
          <a:xfrm>
            <a:off x="6826773" y="1235142"/>
            <a:ext cx="4514398" cy="940526"/>
          </a:xfrm>
          <a:prstGeom prst="rect">
            <a:avLst/>
          </a:prstGeom>
          <a:effectLst/>
        </p:spPr>
        <p:txBody>
          <a:bodyPr vert="horz" lIns="0" tIns="0" rIns="0" bIns="0" rtlCol="0" anchor="ctr">
            <a:normAutofit/>
          </a:bodyPr>
          <a:lstStyle>
            <a:lvl1pPr algn="ctr" defTabSz="457200" rtl="0" eaLnBrk="1" latinLnBrk="0" hangingPunct="1">
              <a:spcBef>
                <a:spcPct val="0"/>
              </a:spcBef>
              <a:buNone/>
              <a:defRPr sz="4000" b="1" kern="1200" cap="none">
                <a:ln w="3175" cmpd="sng">
                  <a:noFill/>
                </a:ln>
                <a:solidFill>
                  <a:schemeClr val="tx2"/>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Maybe not…</a:t>
            </a:r>
            <a:endParaRPr lang="en-US" dirty="0"/>
          </a:p>
        </p:txBody>
      </p:sp>
      <p:sp>
        <p:nvSpPr>
          <p:cNvPr id="3" name="Footer Placeholder 2"/>
          <p:cNvSpPr>
            <a:spLocks noGrp="1"/>
          </p:cNvSpPr>
          <p:nvPr>
            <p:ph type="ftr" sz="quarter" idx="11"/>
          </p:nvPr>
        </p:nvSpPr>
        <p:spPr/>
        <p:txBody>
          <a:bodyPr/>
          <a:lstStyle/>
          <a:p>
            <a:r>
              <a:rPr lang="en-US" dirty="0" smtClean="0"/>
              <a:t>Distribution Statement A: Approved for public release. Distribution is unlimited. Case Number: AFRL-2021-3218, 22 September 2021.</a:t>
            </a:r>
            <a:endParaRPr lang="en-US" dirty="0"/>
          </a:p>
        </p:txBody>
      </p:sp>
    </p:spTree>
    <p:extLst>
      <p:ext uri="{BB962C8B-B14F-4D97-AF65-F5344CB8AC3E}">
        <p14:creationId xmlns:p14="http://schemas.microsoft.com/office/powerpoint/2010/main" val="13205816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smtClean="0"/>
              <a:t>Distribution Statement A: Approved for public release. Distribution is unlimited. Case Number: AFRL-2021-3218, 22 September 2021.</a:t>
            </a:r>
            <a:endParaRPr lang="en-US" dirty="0"/>
          </a:p>
        </p:txBody>
      </p:sp>
      <p:pic>
        <p:nvPicPr>
          <p:cNvPr id="5" name="Picture 4"/>
          <p:cNvPicPr>
            <a:picLocks noChangeAspect="1"/>
          </p:cNvPicPr>
          <p:nvPr/>
        </p:nvPicPr>
        <p:blipFill>
          <a:blip r:embed="rId3"/>
          <a:stretch>
            <a:fillRect/>
          </a:stretch>
        </p:blipFill>
        <p:spPr>
          <a:xfrm>
            <a:off x="-1" y="0"/>
            <a:ext cx="12191999" cy="6805712"/>
          </a:xfrm>
          <a:prstGeom prst="rect">
            <a:avLst/>
          </a:prstGeom>
        </p:spPr>
      </p:pic>
      <p:sp>
        <p:nvSpPr>
          <p:cNvPr id="6" name="Left Arrow 5"/>
          <p:cNvSpPr/>
          <p:nvPr/>
        </p:nvSpPr>
        <p:spPr>
          <a:xfrm>
            <a:off x="8550859" y="3744326"/>
            <a:ext cx="2723564" cy="575009"/>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SBIR/STTR Firms!</a:t>
            </a:r>
            <a:endParaRPr lang="en-US" dirty="0"/>
          </a:p>
        </p:txBody>
      </p:sp>
    </p:spTree>
    <p:extLst>
      <p:ext uri="{BB962C8B-B14F-4D97-AF65-F5344CB8AC3E}">
        <p14:creationId xmlns:p14="http://schemas.microsoft.com/office/powerpoint/2010/main" val="24907882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smtClean="0"/>
              <a:t>Distribution Statement A: Approved for public release. Distribution is unlimited. Case Number: AFRL-2021-3218, 22 September 2021.</a:t>
            </a:r>
            <a:endParaRPr lang="en-US" dirty="0"/>
          </a:p>
        </p:txBody>
      </p:sp>
      <p:pic>
        <p:nvPicPr>
          <p:cNvPr id="5" name="Picture 4"/>
          <p:cNvPicPr>
            <a:picLocks noChangeAspect="1"/>
          </p:cNvPicPr>
          <p:nvPr/>
        </p:nvPicPr>
        <p:blipFill>
          <a:blip r:embed="rId3"/>
          <a:stretch>
            <a:fillRect/>
          </a:stretch>
        </p:blipFill>
        <p:spPr>
          <a:xfrm>
            <a:off x="0" y="0"/>
            <a:ext cx="12536129" cy="7298267"/>
          </a:xfrm>
          <a:prstGeom prst="rect">
            <a:avLst/>
          </a:prstGeom>
        </p:spPr>
      </p:pic>
      <p:sp>
        <p:nvSpPr>
          <p:cNvPr id="6" name="TextBox 5"/>
          <p:cNvSpPr txBox="1"/>
          <p:nvPr/>
        </p:nvSpPr>
        <p:spPr>
          <a:xfrm>
            <a:off x="5300134" y="1119670"/>
            <a:ext cx="4504267" cy="707886"/>
          </a:xfrm>
          <a:prstGeom prst="rect">
            <a:avLst/>
          </a:prstGeom>
          <a:noFill/>
        </p:spPr>
        <p:txBody>
          <a:bodyPr wrap="square" rtlCol="0">
            <a:spAutoFit/>
          </a:bodyPr>
          <a:lstStyle/>
          <a:p>
            <a:r>
              <a:rPr lang="en-US" sz="4000" b="1" dirty="0" smtClean="0">
                <a:solidFill>
                  <a:srgbClr val="FF0000"/>
                </a:solidFill>
              </a:rPr>
              <a:t>www.nist.gov/mep</a:t>
            </a:r>
            <a:endParaRPr lang="en-US" sz="4000" b="1" dirty="0">
              <a:solidFill>
                <a:srgbClr val="FF0000"/>
              </a:solidFill>
            </a:endParaRPr>
          </a:p>
        </p:txBody>
      </p:sp>
    </p:spTree>
    <p:extLst>
      <p:ext uri="{BB962C8B-B14F-4D97-AF65-F5344CB8AC3E}">
        <p14:creationId xmlns:p14="http://schemas.microsoft.com/office/powerpoint/2010/main" val="21139757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12191999" cy="6858000"/>
          </a:xfrm>
          <a:prstGeom prst="rect">
            <a:avLst/>
          </a:prstGeom>
        </p:spPr>
      </p:pic>
      <p:sp>
        <p:nvSpPr>
          <p:cNvPr id="4" name="Footer Placeholder 3"/>
          <p:cNvSpPr>
            <a:spLocks noGrp="1"/>
          </p:cNvSpPr>
          <p:nvPr>
            <p:ph type="ftr" sz="quarter" idx="11"/>
          </p:nvPr>
        </p:nvSpPr>
        <p:spPr/>
        <p:txBody>
          <a:bodyPr/>
          <a:lstStyle/>
          <a:p>
            <a:r>
              <a:rPr lang="en-US" dirty="0" smtClean="0"/>
              <a:t>Distribution Statement A: Approved for public release. Distribution is unlimited. Case Number: AFRL-2021-3218, 22 September 2021.</a:t>
            </a:r>
            <a:endParaRPr lang="en-US" dirty="0"/>
          </a:p>
        </p:txBody>
      </p:sp>
    </p:spTree>
    <p:extLst>
      <p:ext uri="{BB962C8B-B14F-4D97-AF65-F5344CB8AC3E}">
        <p14:creationId xmlns:p14="http://schemas.microsoft.com/office/powerpoint/2010/main" val="4112212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2420592" y="4030108"/>
            <a:ext cx="1739769" cy="1514168"/>
          </a:xfrm>
          <a:prstGeom prst="roundRect">
            <a:avLst/>
          </a:prstGeom>
          <a:solidFill>
            <a:srgbClr val="905D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16"/>
          <p:cNvSpPr/>
          <p:nvPr/>
        </p:nvSpPr>
        <p:spPr>
          <a:xfrm>
            <a:off x="10006292" y="4039017"/>
            <a:ext cx="1731689" cy="1514168"/>
          </a:xfrm>
          <a:prstGeom prst="roundRect">
            <a:avLst/>
          </a:prstGeom>
          <a:solidFill>
            <a:srgbClr val="C63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p:nvSpPr>
        <p:spPr>
          <a:xfrm>
            <a:off x="8032054" y="4030108"/>
            <a:ext cx="1853635" cy="1514168"/>
          </a:xfrm>
          <a:prstGeom prst="roundRect">
            <a:avLst/>
          </a:prstGeom>
          <a:solidFill>
            <a:srgbClr val="53A4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p:cNvSpPr/>
          <p:nvPr/>
        </p:nvSpPr>
        <p:spPr>
          <a:xfrm>
            <a:off x="4276099" y="4039017"/>
            <a:ext cx="1830061" cy="1514168"/>
          </a:xfrm>
          <a:prstGeom prst="roundRect">
            <a:avLst/>
          </a:prstGeom>
          <a:solidFill>
            <a:srgbClr val="00A1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160" y="1167868"/>
            <a:ext cx="12191999" cy="940526"/>
          </a:xfrm>
        </p:spPr>
        <p:txBody>
          <a:bodyPr>
            <a:normAutofit/>
          </a:bodyPr>
          <a:lstStyle/>
          <a:p>
            <a:r>
              <a:rPr lang="en-US" dirty="0" smtClean="0"/>
              <a:t>Federal </a:t>
            </a:r>
            <a:r>
              <a:rPr lang="en-US" dirty="0"/>
              <a:t>Acquisition Regulation </a:t>
            </a:r>
            <a:r>
              <a:rPr lang="en-US" dirty="0" smtClean="0"/>
              <a:t>(FAR) and DFARS</a:t>
            </a:r>
            <a:endParaRPr lang="en-US" dirty="0"/>
          </a:p>
        </p:txBody>
      </p:sp>
      <p:sp>
        <p:nvSpPr>
          <p:cNvPr id="3" name="Content Placeholder 2"/>
          <p:cNvSpPr>
            <a:spLocks noGrp="1"/>
          </p:cNvSpPr>
          <p:nvPr>
            <p:ph idx="1"/>
          </p:nvPr>
        </p:nvSpPr>
        <p:spPr>
          <a:xfrm>
            <a:off x="1121398" y="2179466"/>
            <a:ext cx="10609768" cy="1657990"/>
          </a:xfrm>
        </p:spPr>
        <p:txBody>
          <a:bodyPr>
            <a:normAutofit fontScale="85000" lnSpcReduction="20000"/>
          </a:bodyPr>
          <a:lstStyle/>
          <a:p>
            <a:pPr marL="0" indent="0">
              <a:buNone/>
            </a:pPr>
            <a:r>
              <a:rPr lang="en-US" dirty="0" smtClean="0"/>
              <a:t>Small Business contracts contains many FARS and DFARS, you must study them at length.  These are not all of them, but these are some key security requirements.  </a:t>
            </a:r>
            <a:endParaRPr lang="en-US" dirty="0"/>
          </a:p>
          <a:p>
            <a:pPr marL="0" indent="0">
              <a:buNone/>
            </a:pPr>
            <a:r>
              <a:rPr lang="en-US" dirty="0" smtClean="0"/>
              <a:t>What is a DFARS?  The</a:t>
            </a:r>
            <a:r>
              <a:rPr lang="en-US" dirty="0"/>
              <a:t> Defense Federal Acquisition Regulation Supplement (</a:t>
            </a:r>
            <a:r>
              <a:rPr lang="en-US" b="1" dirty="0"/>
              <a:t>DFARS</a:t>
            </a:r>
            <a:r>
              <a:rPr lang="en-US" dirty="0" smtClean="0"/>
              <a:t>) contains </a:t>
            </a:r>
            <a:r>
              <a:rPr lang="en-US" dirty="0"/>
              <a:t>requirements of </a:t>
            </a:r>
            <a:r>
              <a:rPr lang="en-US" b="1" dirty="0"/>
              <a:t>law</a:t>
            </a:r>
            <a:r>
              <a:rPr lang="en-US" dirty="0"/>
              <a:t>, DoD-wide policies, delegations of  Federal Acquisition Regulation </a:t>
            </a:r>
            <a:r>
              <a:rPr lang="en-US" dirty="0" smtClean="0"/>
              <a:t>(</a:t>
            </a:r>
            <a:r>
              <a:rPr lang="en-US" b="1" dirty="0" smtClean="0"/>
              <a:t>FAR)</a:t>
            </a:r>
            <a:r>
              <a:rPr lang="en-US" dirty="0"/>
              <a:t> authorities, deviations from </a:t>
            </a:r>
            <a:r>
              <a:rPr lang="en-US" b="1" dirty="0"/>
              <a:t>FAR</a:t>
            </a:r>
            <a:r>
              <a:rPr lang="en-US" dirty="0"/>
              <a:t> requirements, and policies/procedures that have a significant effect on the public.</a:t>
            </a:r>
            <a:endParaRPr lang="en-US" dirty="0" smtClean="0"/>
          </a:p>
        </p:txBody>
      </p:sp>
      <p:sp>
        <p:nvSpPr>
          <p:cNvPr id="9" name="Rectangle 8"/>
          <p:cNvSpPr/>
          <p:nvPr/>
        </p:nvSpPr>
        <p:spPr>
          <a:xfrm>
            <a:off x="4283633" y="4068901"/>
            <a:ext cx="1903016" cy="1384995"/>
          </a:xfrm>
          <a:prstGeom prst="rect">
            <a:avLst/>
          </a:prstGeom>
        </p:spPr>
        <p:txBody>
          <a:bodyPr wrap="square">
            <a:spAutoFit/>
          </a:bodyPr>
          <a:lstStyle/>
          <a:p>
            <a:r>
              <a:rPr lang="en-US" sz="1400" b="1" dirty="0" smtClean="0">
                <a:solidFill>
                  <a:schemeClr val="bg1"/>
                </a:solidFill>
              </a:rPr>
              <a:t>DFARS </a:t>
            </a:r>
            <a:r>
              <a:rPr lang="en-US" sz="1400" b="1" dirty="0">
                <a:solidFill>
                  <a:schemeClr val="bg1"/>
                </a:solidFill>
              </a:rPr>
              <a:t>Clause </a:t>
            </a:r>
            <a:endParaRPr lang="en-US" sz="1400" b="1" dirty="0" smtClean="0">
              <a:solidFill>
                <a:schemeClr val="bg1"/>
              </a:solidFill>
            </a:endParaRPr>
          </a:p>
          <a:p>
            <a:r>
              <a:rPr lang="en-US" sz="1400" b="1" dirty="0" smtClean="0">
                <a:solidFill>
                  <a:schemeClr val="bg1"/>
                </a:solidFill>
              </a:rPr>
              <a:t>252.204-7012</a:t>
            </a:r>
            <a:r>
              <a:rPr lang="en-US" sz="1400" b="1" dirty="0">
                <a:solidFill>
                  <a:schemeClr val="bg1"/>
                </a:solidFill>
              </a:rPr>
              <a:t>, Safeguarding </a:t>
            </a:r>
            <a:r>
              <a:rPr lang="en-US" sz="1400" b="1" dirty="0" smtClean="0">
                <a:solidFill>
                  <a:schemeClr val="bg1"/>
                </a:solidFill>
              </a:rPr>
              <a:t>Covered </a:t>
            </a:r>
            <a:r>
              <a:rPr lang="en-US" sz="1400" b="1" dirty="0">
                <a:solidFill>
                  <a:schemeClr val="bg1"/>
                </a:solidFill>
              </a:rPr>
              <a:t>Defense Information and </a:t>
            </a:r>
            <a:r>
              <a:rPr lang="en-US" sz="1400" b="1" dirty="0" smtClean="0">
                <a:solidFill>
                  <a:schemeClr val="bg1"/>
                </a:solidFill>
              </a:rPr>
              <a:t>Cyber </a:t>
            </a:r>
            <a:r>
              <a:rPr lang="en-US" sz="1400" b="1" dirty="0">
                <a:solidFill>
                  <a:schemeClr val="bg1"/>
                </a:solidFill>
              </a:rPr>
              <a:t>Incident </a:t>
            </a:r>
            <a:r>
              <a:rPr lang="en-US" sz="1400" b="1" dirty="0" smtClean="0">
                <a:solidFill>
                  <a:schemeClr val="bg1"/>
                </a:solidFill>
              </a:rPr>
              <a:t>Reporting</a:t>
            </a:r>
            <a:endParaRPr lang="en-US" sz="1400" b="1" dirty="0">
              <a:solidFill>
                <a:schemeClr val="bg1"/>
              </a:solidFill>
            </a:endParaRPr>
          </a:p>
        </p:txBody>
      </p:sp>
      <p:sp>
        <p:nvSpPr>
          <p:cNvPr id="10" name="Rectangle 9"/>
          <p:cNvSpPr/>
          <p:nvPr/>
        </p:nvSpPr>
        <p:spPr>
          <a:xfrm>
            <a:off x="10040269" y="4039017"/>
            <a:ext cx="1818410" cy="1384995"/>
          </a:xfrm>
          <a:prstGeom prst="rect">
            <a:avLst/>
          </a:prstGeom>
        </p:spPr>
        <p:txBody>
          <a:bodyPr wrap="square">
            <a:spAutoFit/>
          </a:bodyPr>
          <a:lstStyle/>
          <a:p>
            <a:r>
              <a:rPr lang="en-US" sz="1400" b="1" dirty="0" smtClean="0">
                <a:solidFill>
                  <a:schemeClr val="bg1"/>
                </a:solidFill>
              </a:rPr>
              <a:t>DFARS Clause </a:t>
            </a:r>
          </a:p>
          <a:p>
            <a:r>
              <a:rPr lang="en-US" sz="1400" b="1" dirty="0" smtClean="0">
                <a:solidFill>
                  <a:schemeClr val="bg1"/>
                </a:solidFill>
              </a:rPr>
              <a:t>252.204-7021        </a:t>
            </a:r>
          </a:p>
          <a:p>
            <a:r>
              <a:rPr lang="en-US" sz="1400" b="1" dirty="0" smtClean="0">
                <a:solidFill>
                  <a:schemeClr val="bg1"/>
                </a:solidFill>
              </a:rPr>
              <a:t>Cybersecurity Maturity Model Certification Requirement</a:t>
            </a:r>
            <a:endParaRPr lang="en-US" sz="1400" b="1" dirty="0">
              <a:solidFill>
                <a:schemeClr val="bg1"/>
              </a:solidFill>
            </a:endParaRPr>
          </a:p>
        </p:txBody>
      </p:sp>
      <p:sp>
        <p:nvSpPr>
          <p:cNvPr id="11" name="Rectangle 10"/>
          <p:cNvSpPr/>
          <p:nvPr/>
        </p:nvSpPr>
        <p:spPr>
          <a:xfrm>
            <a:off x="8099417" y="4041911"/>
            <a:ext cx="1940852" cy="1384995"/>
          </a:xfrm>
          <a:prstGeom prst="rect">
            <a:avLst/>
          </a:prstGeom>
        </p:spPr>
        <p:txBody>
          <a:bodyPr wrap="square">
            <a:spAutoFit/>
          </a:bodyPr>
          <a:lstStyle/>
          <a:p>
            <a:r>
              <a:rPr lang="en-US" sz="1400" b="1" dirty="0" smtClean="0">
                <a:solidFill>
                  <a:schemeClr val="bg1"/>
                </a:solidFill>
              </a:rPr>
              <a:t>DFARS Clause 252.204-7019/7020</a:t>
            </a:r>
          </a:p>
          <a:p>
            <a:r>
              <a:rPr lang="en-US" sz="1400" b="1" dirty="0" smtClean="0">
                <a:solidFill>
                  <a:schemeClr val="bg1"/>
                </a:solidFill>
              </a:rPr>
              <a:t>NIST </a:t>
            </a:r>
            <a:r>
              <a:rPr lang="en-US" sz="1400" b="1" dirty="0">
                <a:solidFill>
                  <a:schemeClr val="bg1"/>
                </a:solidFill>
              </a:rPr>
              <a:t>SP </a:t>
            </a:r>
            <a:r>
              <a:rPr lang="en-US" sz="1400" b="1" dirty="0" smtClean="0">
                <a:solidFill>
                  <a:schemeClr val="bg1"/>
                </a:solidFill>
              </a:rPr>
              <a:t>800-171               </a:t>
            </a:r>
            <a:r>
              <a:rPr lang="en-US" sz="1400" b="1" dirty="0">
                <a:solidFill>
                  <a:schemeClr val="bg1"/>
                </a:solidFill>
              </a:rPr>
              <a:t>DoD Assessment Requirements</a:t>
            </a:r>
            <a:r>
              <a:rPr lang="en-US" sz="1400" b="1" dirty="0" smtClean="0">
                <a:solidFill>
                  <a:schemeClr val="bg1"/>
                </a:solidFill>
              </a:rPr>
              <a:t>. </a:t>
            </a:r>
          </a:p>
          <a:p>
            <a:endParaRPr lang="en-US" sz="1400" b="1" dirty="0">
              <a:solidFill>
                <a:schemeClr val="bg1"/>
              </a:solidFill>
            </a:endParaRPr>
          </a:p>
        </p:txBody>
      </p:sp>
      <p:sp>
        <p:nvSpPr>
          <p:cNvPr id="8" name="Rounded Rectangle 7"/>
          <p:cNvSpPr/>
          <p:nvPr/>
        </p:nvSpPr>
        <p:spPr>
          <a:xfrm>
            <a:off x="581033" y="4019417"/>
            <a:ext cx="1734397" cy="1514168"/>
          </a:xfrm>
          <a:prstGeom prst="roundRect">
            <a:avLst/>
          </a:prstGeom>
          <a:solidFill>
            <a:srgbClr val="C69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625076" y="4039017"/>
            <a:ext cx="1963270" cy="954107"/>
          </a:xfrm>
          <a:prstGeom prst="rect">
            <a:avLst/>
          </a:prstGeom>
        </p:spPr>
        <p:txBody>
          <a:bodyPr wrap="square">
            <a:spAutoFit/>
          </a:bodyPr>
          <a:lstStyle/>
          <a:p>
            <a:r>
              <a:rPr lang="en-US" sz="1400" b="1" dirty="0">
                <a:solidFill>
                  <a:schemeClr val="bg1"/>
                </a:solidFill>
              </a:rPr>
              <a:t>DFARS Clause 252.239-7010 </a:t>
            </a:r>
            <a:endParaRPr lang="en-US" sz="1400" b="1" dirty="0" smtClean="0">
              <a:solidFill>
                <a:schemeClr val="bg1"/>
              </a:solidFill>
            </a:endParaRPr>
          </a:p>
          <a:p>
            <a:r>
              <a:rPr lang="en-US" sz="1400" b="1" dirty="0" smtClean="0">
                <a:solidFill>
                  <a:schemeClr val="bg1"/>
                </a:solidFill>
              </a:rPr>
              <a:t>Cloud </a:t>
            </a:r>
            <a:r>
              <a:rPr lang="en-US" sz="1400" b="1" dirty="0">
                <a:solidFill>
                  <a:schemeClr val="bg1"/>
                </a:solidFill>
              </a:rPr>
              <a:t>Computing Services </a:t>
            </a:r>
          </a:p>
        </p:txBody>
      </p:sp>
      <p:sp>
        <p:nvSpPr>
          <p:cNvPr id="16" name="Rounded Rectangle 15"/>
          <p:cNvSpPr/>
          <p:nvPr/>
        </p:nvSpPr>
        <p:spPr>
          <a:xfrm>
            <a:off x="6191762" y="4030108"/>
            <a:ext cx="1739769" cy="1514168"/>
          </a:xfrm>
          <a:prstGeom prst="roundRect">
            <a:avLst/>
          </a:prstGeom>
          <a:solidFill>
            <a:srgbClr val="C167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2483316" y="4060654"/>
            <a:ext cx="1963270" cy="1384995"/>
          </a:xfrm>
          <a:prstGeom prst="rect">
            <a:avLst/>
          </a:prstGeom>
        </p:spPr>
        <p:txBody>
          <a:bodyPr wrap="square">
            <a:spAutoFit/>
          </a:bodyPr>
          <a:lstStyle/>
          <a:p>
            <a:r>
              <a:rPr lang="en-US" sz="1400" b="1" dirty="0">
                <a:solidFill>
                  <a:schemeClr val="bg1"/>
                </a:solidFill>
              </a:rPr>
              <a:t>FAR Clause </a:t>
            </a:r>
            <a:endParaRPr lang="en-US" sz="1400" b="1" dirty="0" smtClean="0">
              <a:solidFill>
                <a:schemeClr val="bg1"/>
              </a:solidFill>
            </a:endParaRPr>
          </a:p>
          <a:p>
            <a:r>
              <a:rPr lang="en-US" sz="1400" b="1" dirty="0" smtClean="0">
                <a:solidFill>
                  <a:schemeClr val="bg1"/>
                </a:solidFill>
              </a:rPr>
              <a:t>252.204-21 </a:t>
            </a:r>
          </a:p>
          <a:p>
            <a:r>
              <a:rPr lang="en-US" sz="1400" b="1" dirty="0" smtClean="0">
                <a:solidFill>
                  <a:schemeClr val="bg1"/>
                </a:solidFill>
              </a:rPr>
              <a:t>Basic </a:t>
            </a:r>
            <a:r>
              <a:rPr lang="en-US" sz="1400" b="1" dirty="0">
                <a:solidFill>
                  <a:schemeClr val="bg1"/>
                </a:solidFill>
              </a:rPr>
              <a:t>Safeguarding </a:t>
            </a:r>
            <a:endParaRPr lang="en-US" sz="1400" b="1" dirty="0" smtClean="0">
              <a:solidFill>
                <a:schemeClr val="bg1"/>
              </a:solidFill>
            </a:endParaRPr>
          </a:p>
          <a:p>
            <a:r>
              <a:rPr lang="en-US" sz="1400" b="1" dirty="0" smtClean="0">
                <a:solidFill>
                  <a:schemeClr val="bg1"/>
                </a:solidFill>
              </a:rPr>
              <a:t>of </a:t>
            </a:r>
            <a:r>
              <a:rPr lang="en-US" sz="1400" b="1" dirty="0">
                <a:solidFill>
                  <a:schemeClr val="bg1"/>
                </a:solidFill>
              </a:rPr>
              <a:t>Covered </a:t>
            </a:r>
            <a:endParaRPr lang="en-US" sz="1400" b="1" dirty="0" smtClean="0">
              <a:solidFill>
                <a:schemeClr val="bg1"/>
              </a:solidFill>
            </a:endParaRPr>
          </a:p>
          <a:p>
            <a:r>
              <a:rPr lang="en-US" sz="1400" b="1" dirty="0" smtClean="0">
                <a:solidFill>
                  <a:schemeClr val="bg1"/>
                </a:solidFill>
              </a:rPr>
              <a:t>Contractor </a:t>
            </a:r>
          </a:p>
          <a:p>
            <a:r>
              <a:rPr lang="en-US" sz="1400" b="1" dirty="0" smtClean="0">
                <a:solidFill>
                  <a:schemeClr val="bg1"/>
                </a:solidFill>
              </a:rPr>
              <a:t>Information </a:t>
            </a:r>
            <a:r>
              <a:rPr lang="en-US" sz="1400" b="1" dirty="0">
                <a:solidFill>
                  <a:schemeClr val="bg1"/>
                </a:solidFill>
              </a:rPr>
              <a:t>Systems</a:t>
            </a:r>
          </a:p>
        </p:txBody>
      </p:sp>
      <p:sp>
        <p:nvSpPr>
          <p:cNvPr id="20" name="Rectangle 19"/>
          <p:cNvSpPr/>
          <p:nvPr/>
        </p:nvSpPr>
        <p:spPr>
          <a:xfrm>
            <a:off x="6234539" y="4068901"/>
            <a:ext cx="1963270" cy="1384995"/>
          </a:xfrm>
          <a:prstGeom prst="rect">
            <a:avLst/>
          </a:prstGeom>
        </p:spPr>
        <p:txBody>
          <a:bodyPr wrap="square">
            <a:spAutoFit/>
          </a:bodyPr>
          <a:lstStyle/>
          <a:p>
            <a:r>
              <a:rPr lang="en-US" sz="1400" b="1" dirty="0" smtClean="0">
                <a:solidFill>
                  <a:schemeClr val="bg1"/>
                </a:solidFill>
              </a:rPr>
              <a:t>DFARS  Clause 252.204-7008 </a:t>
            </a:r>
            <a:r>
              <a:rPr lang="en-US" sz="1400" b="1" dirty="0">
                <a:solidFill>
                  <a:schemeClr val="bg1"/>
                </a:solidFill>
              </a:rPr>
              <a:t>Compliance with safeguarding </a:t>
            </a:r>
            <a:endParaRPr lang="en-US" sz="1400" b="1" dirty="0" smtClean="0">
              <a:solidFill>
                <a:schemeClr val="bg1"/>
              </a:solidFill>
            </a:endParaRPr>
          </a:p>
          <a:p>
            <a:r>
              <a:rPr lang="en-US" sz="1400" b="1" dirty="0" smtClean="0">
                <a:solidFill>
                  <a:schemeClr val="bg1"/>
                </a:solidFill>
              </a:rPr>
              <a:t>covered </a:t>
            </a:r>
            <a:r>
              <a:rPr lang="en-US" sz="1400" b="1" dirty="0">
                <a:solidFill>
                  <a:schemeClr val="bg1"/>
                </a:solidFill>
              </a:rPr>
              <a:t>defense information controls</a:t>
            </a:r>
          </a:p>
        </p:txBody>
      </p:sp>
      <p:sp>
        <p:nvSpPr>
          <p:cNvPr id="4" name="Footer Placeholder 3"/>
          <p:cNvSpPr>
            <a:spLocks noGrp="1"/>
          </p:cNvSpPr>
          <p:nvPr>
            <p:ph type="ftr" sz="quarter" idx="11"/>
          </p:nvPr>
        </p:nvSpPr>
        <p:spPr/>
        <p:txBody>
          <a:bodyPr/>
          <a:lstStyle/>
          <a:p>
            <a:r>
              <a:rPr lang="en-US" dirty="0" smtClean="0"/>
              <a:t>Distribution Statement A: Approved for public release. Distribution is unlimited. Case Number: AFRL-2021-3218, 22 September 2021.</a:t>
            </a:r>
            <a:endParaRPr lang="en-US" dirty="0"/>
          </a:p>
        </p:txBody>
      </p:sp>
    </p:spTree>
    <p:extLst>
      <p:ext uri="{BB962C8B-B14F-4D97-AF65-F5344CB8AC3E}">
        <p14:creationId xmlns:p14="http://schemas.microsoft.com/office/powerpoint/2010/main" val="36898196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smtClean="0"/>
              <a:t>Distribution Statement A: Approved for public release. Distribution is unlimited. Case Number: AFRL-2021-3218, 22 September 2021.</a:t>
            </a:r>
            <a:endParaRPr lang="en-US" dirty="0"/>
          </a:p>
        </p:txBody>
      </p:sp>
      <p:pic>
        <p:nvPicPr>
          <p:cNvPr id="5" name="Picture 4"/>
          <p:cNvPicPr>
            <a:picLocks noChangeAspect="1"/>
          </p:cNvPicPr>
          <p:nvPr/>
        </p:nvPicPr>
        <p:blipFill>
          <a:blip r:embed="rId3"/>
          <a:stretch>
            <a:fillRect/>
          </a:stretch>
        </p:blipFill>
        <p:spPr>
          <a:xfrm>
            <a:off x="-1" y="1"/>
            <a:ext cx="12191999" cy="6858000"/>
          </a:xfrm>
          <a:prstGeom prst="rect">
            <a:avLst/>
          </a:prstGeom>
        </p:spPr>
      </p:pic>
    </p:spTree>
    <p:extLst>
      <p:ext uri="{BB962C8B-B14F-4D97-AF65-F5344CB8AC3E}">
        <p14:creationId xmlns:p14="http://schemas.microsoft.com/office/powerpoint/2010/main" val="31427680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Distribution Statement A: Approveed for public release. Distribution is unlimited. Case Number: AFRL-2021-2735, 18 Aug 2021.</a:t>
            </a:r>
            <a:endParaRPr lang="en-US" dirty="0"/>
          </a:p>
        </p:txBody>
      </p:sp>
      <p:sp>
        <p:nvSpPr>
          <p:cNvPr id="9" name="TextBox 8"/>
          <p:cNvSpPr txBox="1"/>
          <p:nvPr/>
        </p:nvSpPr>
        <p:spPr>
          <a:xfrm>
            <a:off x="99863" y="3019251"/>
            <a:ext cx="3378741" cy="369332"/>
          </a:xfrm>
          <a:prstGeom prst="rect">
            <a:avLst/>
          </a:prstGeom>
          <a:noFill/>
        </p:spPr>
        <p:txBody>
          <a:bodyPr wrap="square" rtlCol="0">
            <a:spAutoFit/>
          </a:bodyPr>
          <a:lstStyle/>
          <a:p>
            <a:r>
              <a:rPr lang="en-US" dirty="0"/>
              <a:t>www.sbir.gov/local-assistance</a:t>
            </a:r>
          </a:p>
        </p:txBody>
      </p:sp>
      <p:pic>
        <p:nvPicPr>
          <p:cNvPr id="6" name="Picture 5"/>
          <p:cNvPicPr>
            <a:picLocks noChangeAspect="1"/>
          </p:cNvPicPr>
          <p:nvPr/>
        </p:nvPicPr>
        <p:blipFill>
          <a:blip r:embed="rId3"/>
          <a:stretch>
            <a:fillRect/>
          </a:stretch>
        </p:blipFill>
        <p:spPr>
          <a:xfrm>
            <a:off x="3478604" y="174967"/>
            <a:ext cx="8772525" cy="60579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872754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Distribution Statement A: Approved for public release. Distribution is unlimited. Case Number: AFRL-2021-3219, 22 September 2021.</a:t>
            </a:r>
            <a:endParaRPr lang="en-US" dirty="0"/>
          </a:p>
        </p:txBody>
      </p:sp>
      <p:sp>
        <p:nvSpPr>
          <p:cNvPr id="7" name="Title 1"/>
          <p:cNvSpPr>
            <a:spLocks noGrp="1"/>
          </p:cNvSpPr>
          <p:nvPr>
            <p:ph type="title"/>
          </p:nvPr>
        </p:nvSpPr>
        <p:spPr>
          <a:xfrm>
            <a:off x="738554" y="2051538"/>
            <a:ext cx="4436256" cy="2599993"/>
          </a:xfrm>
        </p:spPr>
        <p:txBody>
          <a:bodyPr>
            <a:noAutofit/>
          </a:bodyPr>
          <a:lstStyle/>
          <a:p>
            <a:pPr algn="r"/>
            <a:r>
              <a:rPr lang="en-US" dirty="0" smtClean="0"/>
              <a:t>DAF CISO webpage</a:t>
            </a:r>
            <a:br>
              <a:rPr lang="en-US" dirty="0" smtClean="0"/>
            </a:br>
            <a:r>
              <a:rPr lang="en-US" dirty="0" smtClean="0"/>
              <a:t>Blue Cyber Series</a:t>
            </a:r>
            <a:r>
              <a:rPr lang="en-US" sz="2400" dirty="0" smtClean="0"/>
              <a:t/>
            </a:r>
            <a:br>
              <a:rPr lang="en-US" sz="2400" dirty="0" smtClean="0"/>
            </a:br>
            <a:r>
              <a:rPr lang="en-US" sz="2400" dirty="0"/>
              <a:t/>
            </a:r>
            <a:br>
              <a:rPr lang="en-US" sz="2400" dirty="0"/>
            </a:br>
            <a:r>
              <a:rPr lang="en-US" sz="2400" dirty="0"/>
              <a:t>https://www.safcn.af.mil/CISO/Small-Business-Cybersecurity-Information</a:t>
            </a:r>
            <a:r>
              <a:rPr lang="en-US" sz="2400" dirty="0" smtClean="0"/>
              <a:t>/</a:t>
            </a:r>
            <a:endParaRPr lang="en-US" sz="2400" dirty="0"/>
          </a:p>
        </p:txBody>
      </p:sp>
      <p:pic>
        <p:nvPicPr>
          <p:cNvPr id="8" name="Picture 7"/>
          <p:cNvPicPr>
            <a:picLocks noChangeAspect="1"/>
          </p:cNvPicPr>
          <p:nvPr/>
        </p:nvPicPr>
        <p:blipFill rotWithShape="1">
          <a:blip r:embed="rId2"/>
          <a:srcRect l="782" r="859" b="2492"/>
          <a:stretch/>
        </p:blipFill>
        <p:spPr>
          <a:xfrm>
            <a:off x="5644603" y="1156711"/>
            <a:ext cx="5423026" cy="5172610"/>
          </a:xfrm>
          <a:prstGeom prst="rect">
            <a:avLst/>
          </a:prstGeom>
          <a:effectLst>
            <a:outerShdw blurRad="152400" dist="50800" dir="2700000" algn="tl" rotWithShape="0">
              <a:schemeClr val="tx1">
                <a:alpha val="40000"/>
              </a:schemeClr>
            </a:outerShdw>
          </a:effectLst>
        </p:spPr>
      </p:pic>
      <p:pic>
        <p:nvPicPr>
          <p:cNvPr id="6" name="Picture 5"/>
          <p:cNvPicPr>
            <a:picLocks noChangeAspect="1"/>
          </p:cNvPicPr>
          <p:nvPr/>
        </p:nvPicPr>
        <p:blipFill>
          <a:blip r:embed="rId3"/>
          <a:stretch>
            <a:fillRect/>
          </a:stretch>
        </p:blipFill>
        <p:spPr>
          <a:xfrm>
            <a:off x="5644603" y="2051538"/>
            <a:ext cx="5423026" cy="4691440"/>
          </a:xfrm>
          <a:prstGeom prst="rect">
            <a:avLst/>
          </a:prstGeom>
        </p:spPr>
      </p:pic>
    </p:spTree>
    <p:extLst>
      <p:ext uri="{BB962C8B-B14F-4D97-AF65-F5344CB8AC3E}">
        <p14:creationId xmlns:p14="http://schemas.microsoft.com/office/powerpoint/2010/main" val="31063423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86674"/>
            <a:ext cx="12191999" cy="614404"/>
          </a:xfrm>
        </p:spPr>
        <p:txBody>
          <a:bodyPr>
            <a:noAutofit/>
          </a:bodyPr>
          <a:lstStyle/>
          <a:p>
            <a:r>
              <a:rPr lang="en-US" dirty="0" smtClean="0"/>
              <a:t>Any Questions?</a:t>
            </a:r>
            <a:endParaRPr lang="en-US" dirty="0"/>
          </a:p>
        </p:txBody>
      </p:sp>
      <p:sp>
        <p:nvSpPr>
          <p:cNvPr id="3" name="Content Placeholder 2"/>
          <p:cNvSpPr>
            <a:spLocks noGrp="1"/>
          </p:cNvSpPr>
          <p:nvPr>
            <p:ph idx="1"/>
          </p:nvPr>
        </p:nvSpPr>
        <p:spPr>
          <a:xfrm>
            <a:off x="2060163" y="2253552"/>
            <a:ext cx="8071672" cy="3829050"/>
          </a:xfrm>
        </p:spPr>
        <p:txBody>
          <a:bodyPr>
            <a:normAutofit/>
          </a:bodyPr>
          <a:lstStyle/>
          <a:p>
            <a:pPr>
              <a:buSzPct val="160000"/>
              <a:buFont typeface="Wingdings" panose="05000000000000000000" pitchFamily="2" charset="2"/>
              <a:buChar char="§"/>
            </a:pPr>
            <a:r>
              <a:rPr lang="en-US" sz="1800" dirty="0" smtClean="0"/>
              <a:t>This briefing is not a substitute for reading the FAR and DFARS in your contract.</a:t>
            </a:r>
          </a:p>
          <a:p>
            <a:pPr>
              <a:buSzPct val="160000"/>
              <a:buFont typeface="Wingdings" panose="05000000000000000000" pitchFamily="2" charset="2"/>
              <a:buChar char="§"/>
            </a:pPr>
            <a:r>
              <a:rPr lang="en-US" sz="1800" dirty="0" smtClean="0"/>
              <a:t>This </a:t>
            </a:r>
            <a:r>
              <a:rPr lang="en-US" sz="1800" dirty="0"/>
              <a:t>presentation and other presentations in the DAF CISO Blue Cyber Educational Series and be found on the DAF CISO  webpage:  </a:t>
            </a:r>
            <a:r>
              <a:rPr lang="en-US" sz="1800" dirty="0">
                <a:hlinkClick r:id="rId2"/>
              </a:rPr>
              <a:t>https://www.safcn.af.mil/CISO/Small-Business-Cybersecurity-Information</a:t>
            </a:r>
            <a:r>
              <a:rPr lang="en-US" sz="1800" dirty="0" smtClean="0">
                <a:hlinkClick r:id="rId2"/>
              </a:rPr>
              <a:t>/</a:t>
            </a:r>
            <a:r>
              <a:rPr lang="en-US" sz="1800" dirty="0" smtClean="0"/>
              <a:t> </a:t>
            </a:r>
          </a:p>
          <a:p>
            <a:pPr>
              <a:buSzPct val="160000"/>
              <a:buFont typeface="Wingdings" panose="05000000000000000000" pitchFamily="2" charset="2"/>
              <a:buChar char="§"/>
            </a:pPr>
            <a:r>
              <a:rPr lang="en-US" sz="1800" dirty="0" smtClean="0"/>
              <a:t>Please </a:t>
            </a:r>
            <a:r>
              <a:rPr lang="en-US" sz="1800" dirty="0"/>
              <a:t>provide questions, feedback or if you just want to talk about your cyber security /data protection questions to </a:t>
            </a:r>
            <a:r>
              <a:rPr lang="en-US" sz="1800" dirty="0">
                <a:hlinkClick r:id="rId3"/>
              </a:rPr>
              <a:t>Kelley.Kiernan@us.af.mil</a:t>
            </a:r>
            <a:endParaRPr lang="en-US" sz="1800" dirty="0"/>
          </a:p>
          <a:p>
            <a:pPr lvl="1">
              <a:buFont typeface="Wingdings" panose="05000000000000000000" pitchFamily="2" charset="2"/>
              <a:buChar char="Ø"/>
            </a:pPr>
            <a:r>
              <a:rPr lang="en-US" sz="1800" dirty="0"/>
              <a:t>Daily Office Hours for answering/researching </a:t>
            </a:r>
            <a:r>
              <a:rPr lang="en-US" sz="1800" b="1" dirty="0">
                <a:solidFill>
                  <a:srgbClr val="7030A0"/>
                </a:solidFill>
              </a:rPr>
              <a:t>your</a:t>
            </a:r>
            <a:r>
              <a:rPr lang="en-US" sz="1800" dirty="0">
                <a:solidFill>
                  <a:srgbClr val="7030A0"/>
                </a:solidFill>
              </a:rPr>
              <a:t> </a:t>
            </a:r>
            <a:r>
              <a:rPr lang="en-US" sz="1800" dirty="0"/>
              <a:t>questions </a:t>
            </a:r>
            <a:r>
              <a:rPr lang="en-US" sz="1800" dirty="0" smtClean="0"/>
              <a:t>                     </a:t>
            </a:r>
            <a:r>
              <a:rPr lang="en-US" sz="1800" dirty="0"/>
              <a:t>about DAF Small Business cybersecurity and data protection</a:t>
            </a:r>
            <a:r>
              <a:rPr lang="en-US" sz="1800" dirty="0" smtClean="0"/>
              <a:t>!</a:t>
            </a:r>
          </a:p>
          <a:p>
            <a:pPr marL="0" indent="0">
              <a:buNone/>
            </a:pPr>
            <a:r>
              <a:rPr lang="en-US" sz="1800" b="1" dirty="0" smtClean="0">
                <a:solidFill>
                  <a:srgbClr val="FF0000"/>
                </a:solidFill>
              </a:rPr>
              <a:t>Every Tuesday</a:t>
            </a:r>
            <a:r>
              <a:rPr lang="en-US" sz="1800" dirty="0" smtClean="0"/>
              <a:t>, dial in for the DAF CISO Small Business Cybersecurity Ask-Me-Anything. </a:t>
            </a:r>
            <a:r>
              <a:rPr lang="en-US" sz="1600" dirty="0"/>
              <a:t>Register in advance for this Zoom Webinar: </a:t>
            </a:r>
            <a:r>
              <a:rPr lang="en-US" sz="1600" dirty="0">
                <a:hlinkClick r:id="rId4"/>
              </a:rPr>
              <a:t>https://</a:t>
            </a:r>
            <a:r>
              <a:rPr lang="en-US" sz="1600" dirty="0" smtClean="0">
                <a:hlinkClick r:id="rId4"/>
              </a:rPr>
              <a:t>www.zoomgov.com/webinar/register/WN_6Gz84TQGRvm6YHMSVyE0Qg</a:t>
            </a:r>
            <a:r>
              <a:rPr lang="en-US" sz="1600" dirty="0" smtClean="0"/>
              <a:t> </a:t>
            </a:r>
            <a:endParaRPr lang="en-US" dirty="0"/>
          </a:p>
          <a:p>
            <a:endParaRPr lang="en-US" dirty="0"/>
          </a:p>
          <a:p>
            <a:endParaRPr lang="en-US" dirty="0"/>
          </a:p>
        </p:txBody>
      </p:sp>
      <p:sp>
        <p:nvSpPr>
          <p:cNvPr id="5" name="Footer Placeholder 3"/>
          <p:cNvSpPr>
            <a:spLocks noGrp="1"/>
          </p:cNvSpPr>
          <p:nvPr>
            <p:ph type="ftr" sz="quarter" idx="11"/>
          </p:nvPr>
        </p:nvSpPr>
        <p:spPr>
          <a:xfrm>
            <a:off x="0" y="6444343"/>
            <a:ext cx="12191999" cy="413657"/>
          </a:xfrm>
        </p:spPr>
        <p:txBody>
          <a:bodyPr/>
          <a:lstStyle/>
          <a:p>
            <a:r>
              <a:rPr lang="en-US" dirty="0" smtClean="0"/>
              <a:t>Distribution Statement A: Approved for public release. Distribution is unlimited. Case Number: AFRL-2021-2005, 25 Jun 2021.  </a:t>
            </a:r>
            <a:endParaRPr lang="en-US" dirty="0"/>
          </a:p>
        </p:txBody>
      </p:sp>
    </p:spTree>
    <p:extLst>
      <p:ext uri="{BB962C8B-B14F-4D97-AF65-F5344CB8AC3E}">
        <p14:creationId xmlns:p14="http://schemas.microsoft.com/office/powerpoint/2010/main" val="34495582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9012"/>
            <a:ext cx="12192000" cy="7207012"/>
          </a:xfrm>
          <a:prstGeom prst="rect">
            <a:avLst/>
          </a:prstGeom>
        </p:spPr>
      </p:pic>
      <p:sp>
        <p:nvSpPr>
          <p:cNvPr id="9" name="Subtitle 1"/>
          <p:cNvSpPr>
            <a:spLocks noGrp="1"/>
          </p:cNvSpPr>
          <p:nvPr>
            <p:ph type="subTitle" idx="1"/>
          </p:nvPr>
        </p:nvSpPr>
        <p:spPr>
          <a:xfrm>
            <a:off x="4709949" y="5562993"/>
            <a:ext cx="7329813" cy="881350"/>
          </a:xfrm>
        </p:spPr>
        <p:txBody>
          <a:bodyPr/>
          <a:lstStyle/>
          <a:p>
            <a:r>
              <a:rPr lang="en-US" dirty="0" smtClean="0">
                <a:solidFill>
                  <a:schemeClr val="accent4"/>
                </a:solidFill>
              </a:rPr>
              <a:t>12 January 2022</a:t>
            </a:r>
            <a:endParaRPr lang="en-US" dirty="0">
              <a:solidFill>
                <a:schemeClr val="accent4"/>
              </a:solidFill>
            </a:endParaRPr>
          </a:p>
          <a:p>
            <a:r>
              <a:rPr lang="en-US" dirty="0" smtClean="0">
                <a:solidFill>
                  <a:schemeClr val="bg1"/>
                </a:solidFill>
              </a:rPr>
              <a:t>#15 in the Blue Cyber Education Series</a:t>
            </a:r>
            <a:endParaRPr lang="en-US" dirty="0">
              <a:solidFill>
                <a:schemeClr val="bg1"/>
              </a:solidFill>
            </a:endParaRPr>
          </a:p>
        </p:txBody>
      </p:sp>
      <p:sp>
        <p:nvSpPr>
          <p:cNvPr id="11" name="Rectangle 10"/>
          <p:cNvSpPr/>
          <p:nvPr/>
        </p:nvSpPr>
        <p:spPr>
          <a:xfrm>
            <a:off x="0" y="352713"/>
            <a:ext cx="12192000" cy="553998"/>
          </a:xfrm>
          <a:prstGeom prst="rect">
            <a:avLst/>
          </a:prstGeom>
          <a:solidFill>
            <a:schemeClr val="tx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4557713" y="352713"/>
            <a:ext cx="7634287" cy="553998"/>
          </a:xfrm>
          <a:prstGeom prst="rect">
            <a:avLst/>
          </a:prstGeom>
        </p:spPr>
        <p:txBody>
          <a:bodyPr wrap="square">
            <a:spAutoFit/>
          </a:bodyPr>
          <a:lstStyle/>
          <a:p>
            <a:pPr algn="ctr"/>
            <a:r>
              <a:rPr lang="en-US" sz="3000" dirty="0" smtClean="0">
                <a:solidFill>
                  <a:schemeClr val="bg1"/>
                </a:solidFill>
                <a:latin typeface="+mj-lt"/>
              </a:rPr>
              <a:t>AN OFFERING IN THE BLUE CYBER SERIES:</a:t>
            </a:r>
            <a:endParaRPr lang="en-US" sz="3000" dirty="0">
              <a:latin typeface="+mj-lt"/>
            </a:endParaRPr>
          </a:p>
        </p:txBody>
      </p:sp>
      <p:sp>
        <p:nvSpPr>
          <p:cNvPr id="17" name="Rectangle 16"/>
          <p:cNvSpPr/>
          <p:nvPr/>
        </p:nvSpPr>
        <p:spPr>
          <a:xfrm>
            <a:off x="5066109" y="1608436"/>
            <a:ext cx="6617494" cy="3416320"/>
          </a:xfrm>
          <a:prstGeom prst="rect">
            <a:avLst/>
          </a:prstGeom>
        </p:spPr>
        <p:txBody>
          <a:bodyPr wrap="square">
            <a:spAutoFit/>
          </a:bodyPr>
          <a:lstStyle/>
          <a:p>
            <a:pPr algn="ctr"/>
            <a:r>
              <a:rPr lang="en-US" sz="5400" b="1" dirty="0" smtClean="0">
                <a:solidFill>
                  <a:schemeClr val="bg1"/>
                </a:solidFill>
                <a:latin typeface="+mj-lt"/>
              </a:rPr>
              <a:t>DoD Cybersecurity Maturity Model Certification </a:t>
            </a:r>
          </a:p>
          <a:p>
            <a:pPr algn="ctr"/>
            <a:r>
              <a:rPr lang="en-US" sz="5400" b="1" dirty="0" smtClean="0">
                <a:solidFill>
                  <a:schemeClr val="bg2"/>
                </a:solidFill>
                <a:latin typeface="+mj-lt"/>
              </a:rPr>
              <a:t>CMMC 2.0 </a:t>
            </a:r>
            <a:r>
              <a:rPr lang="en-US" sz="5400" b="1" dirty="0" smtClean="0">
                <a:solidFill>
                  <a:schemeClr val="bg1"/>
                </a:solidFill>
                <a:latin typeface="+mj-lt"/>
              </a:rPr>
              <a:t>Explained </a:t>
            </a:r>
            <a:endParaRPr lang="en-US" sz="5400" b="1" dirty="0">
              <a:latin typeface="+mj-lt"/>
            </a:endParaRPr>
          </a:p>
        </p:txBody>
      </p:sp>
      <p:sp>
        <p:nvSpPr>
          <p:cNvPr id="2" name="Footer Placeholder 1"/>
          <p:cNvSpPr>
            <a:spLocks noGrp="1"/>
          </p:cNvSpPr>
          <p:nvPr>
            <p:ph type="ftr" sz="quarter" idx="11"/>
          </p:nvPr>
        </p:nvSpPr>
        <p:spPr/>
        <p:txBody>
          <a:bodyPr/>
          <a:lstStyle/>
          <a:p>
            <a:r>
              <a:rPr lang="en-US" dirty="0" smtClean="0"/>
              <a:t>Distribution Statement A: Approved for public release. Distribution is unlimited. Case Number: AFRL-2021-4521, 22 Dec 2021</a:t>
            </a:r>
            <a:endParaRPr lang="en-US" dirty="0"/>
          </a:p>
        </p:txBody>
      </p:sp>
    </p:spTree>
    <p:extLst>
      <p:ext uri="{BB962C8B-B14F-4D97-AF65-F5344CB8AC3E}">
        <p14:creationId xmlns:p14="http://schemas.microsoft.com/office/powerpoint/2010/main" val="7144751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343400"/>
            <a:ext cx="12191999" cy="727238"/>
          </a:xfrm>
        </p:spPr>
        <p:txBody>
          <a:bodyPr>
            <a:normAutofit/>
          </a:bodyPr>
          <a:lstStyle/>
          <a:p>
            <a:r>
              <a:rPr lang="en-US" dirty="0" smtClean="0"/>
              <a:t>What happened?</a:t>
            </a:r>
            <a:endParaRPr lang="en-US" dirty="0"/>
          </a:p>
        </p:txBody>
      </p:sp>
      <p:sp>
        <p:nvSpPr>
          <p:cNvPr id="3" name="Content Placeholder 2"/>
          <p:cNvSpPr>
            <a:spLocks noGrp="1"/>
          </p:cNvSpPr>
          <p:nvPr>
            <p:ph idx="1"/>
          </p:nvPr>
        </p:nvSpPr>
        <p:spPr>
          <a:xfrm>
            <a:off x="1140417" y="2217872"/>
            <a:ext cx="9911166" cy="3829050"/>
          </a:xfrm>
        </p:spPr>
        <p:txBody>
          <a:bodyPr>
            <a:noAutofit/>
          </a:bodyPr>
          <a:lstStyle/>
          <a:p>
            <a:pPr>
              <a:buClr>
                <a:schemeClr val="bg2"/>
              </a:buClr>
              <a:buFont typeface="Wingdings" panose="05000000000000000000" pitchFamily="2" charset="2"/>
              <a:buChar char="§"/>
            </a:pPr>
            <a:r>
              <a:rPr lang="en-US" sz="2000" dirty="0"/>
              <a:t>The DFARS Clause </a:t>
            </a:r>
            <a:r>
              <a:rPr lang="en-US" sz="2000" dirty="0" smtClean="0"/>
              <a:t>252.204-7021, </a:t>
            </a:r>
            <a:r>
              <a:rPr lang="en-US" sz="2000" dirty="0"/>
              <a:t>went into federal rule-making and the result was a revamp of the original </a:t>
            </a:r>
            <a:r>
              <a:rPr lang="en-US" sz="2000" dirty="0" smtClean="0"/>
              <a:t>plan.</a:t>
            </a:r>
            <a:endParaRPr lang="en-US" sz="2000" dirty="0"/>
          </a:p>
          <a:p>
            <a:pPr lvl="1">
              <a:buClr>
                <a:srgbClr val="0B4D83"/>
              </a:buClr>
            </a:pPr>
            <a:r>
              <a:rPr lang="en-US" dirty="0" smtClean="0"/>
              <a:t>The original plan of CMMC assessments and timelines to require DoD contractors pre-certified as to their cybersecurity capabilities was found to be needing revision.</a:t>
            </a:r>
          </a:p>
          <a:p>
            <a:pPr>
              <a:buClr>
                <a:schemeClr val="bg2"/>
              </a:buClr>
              <a:buFont typeface="Wingdings" panose="05000000000000000000" pitchFamily="2" charset="2"/>
              <a:buChar char="§"/>
            </a:pPr>
            <a:r>
              <a:rPr lang="en-US" sz="2000" dirty="0"/>
              <a:t>The new plan, being called CMMC 2.0, reverts the requirements to those already in place in every contract, the requirements of DFARS Clause </a:t>
            </a:r>
            <a:r>
              <a:rPr lang="en-US" sz="2000" dirty="0" smtClean="0"/>
              <a:t>252.204-7012.</a:t>
            </a:r>
            <a:endParaRPr lang="en-US" sz="2000" dirty="0"/>
          </a:p>
          <a:p>
            <a:pPr lvl="1">
              <a:buClr>
                <a:srgbClr val="0B4D83"/>
              </a:buClr>
            </a:pPr>
            <a:r>
              <a:rPr lang="en-US" dirty="0"/>
              <a:t>There might be requirements beyond DFARS Clause </a:t>
            </a:r>
            <a:r>
              <a:rPr lang="en-US" dirty="0" smtClean="0"/>
              <a:t>252.204-7012</a:t>
            </a:r>
            <a:r>
              <a:rPr lang="en-US" dirty="0"/>
              <a:t>,  for some (few) contractors, but </a:t>
            </a:r>
            <a:r>
              <a:rPr lang="en-US" b="1" dirty="0">
                <a:solidFill>
                  <a:srgbClr val="C00000"/>
                </a:solidFill>
              </a:rPr>
              <a:t>we won’t know until late 2022 at the earliest</a:t>
            </a:r>
            <a:r>
              <a:rPr lang="en-US" dirty="0"/>
              <a:t>.  The </a:t>
            </a:r>
            <a:r>
              <a:rPr lang="en-US" dirty="0" smtClean="0"/>
              <a:t>DCMA direction </a:t>
            </a:r>
            <a:r>
              <a:rPr lang="en-US" dirty="0"/>
              <a:t>is to focus on DFARS 7012 compliance.</a:t>
            </a:r>
          </a:p>
          <a:p>
            <a:pPr lvl="2">
              <a:buClr>
                <a:schemeClr val="bg2"/>
              </a:buClr>
            </a:pPr>
            <a:r>
              <a:rPr lang="en-US" sz="2000" dirty="0" smtClean="0"/>
              <a:t>Listen to the best message on this subject from the DCMA Director here:  </a:t>
            </a:r>
            <a:r>
              <a:rPr lang="en-US" sz="2000" u="sng" dirty="0">
                <a:hlinkClick r:id="rId3"/>
              </a:rPr>
              <a:t>https://www.preveil.com/resources/webinar-john-ellis-on-cmmc-2-0/</a:t>
            </a:r>
            <a:r>
              <a:rPr lang="en-US" sz="2000" dirty="0"/>
              <a:t> </a:t>
            </a:r>
            <a:endParaRPr lang="en-US" sz="2000" dirty="0" smtClean="0"/>
          </a:p>
        </p:txBody>
      </p:sp>
      <p:sp>
        <p:nvSpPr>
          <p:cNvPr id="4" name="Footer Placeholder 3"/>
          <p:cNvSpPr>
            <a:spLocks noGrp="1"/>
          </p:cNvSpPr>
          <p:nvPr>
            <p:ph type="ftr" sz="quarter" idx="11"/>
          </p:nvPr>
        </p:nvSpPr>
        <p:spPr/>
        <p:txBody>
          <a:bodyPr/>
          <a:lstStyle/>
          <a:p>
            <a:r>
              <a:rPr lang="en-US" dirty="0" smtClean="0"/>
              <a:t>Distribution Statement A: Approved for public release. Distribution is unlimited. Case Number: AFRL-2021-4521, 22 Dec 2021</a:t>
            </a:r>
            <a:endParaRPr lang="en-US" dirty="0"/>
          </a:p>
        </p:txBody>
      </p:sp>
    </p:spTree>
    <p:extLst>
      <p:ext uri="{BB962C8B-B14F-4D97-AF65-F5344CB8AC3E}">
        <p14:creationId xmlns:p14="http://schemas.microsoft.com/office/powerpoint/2010/main" val="40722019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320153"/>
            <a:ext cx="12191999" cy="727238"/>
          </a:xfrm>
        </p:spPr>
        <p:txBody>
          <a:bodyPr>
            <a:normAutofit/>
          </a:bodyPr>
          <a:lstStyle/>
          <a:p>
            <a:r>
              <a:rPr lang="en-US" dirty="0"/>
              <a:t>Why did the </a:t>
            </a:r>
            <a:r>
              <a:rPr lang="en-US" dirty="0" smtClean="0"/>
              <a:t>DoD </a:t>
            </a:r>
            <a:r>
              <a:rPr lang="en-US" dirty="0"/>
              <a:t>make these changes</a:t>
            </a:r>
            <a:r>
              <a:rPr lang="en-US" dirty="0" smtClean="0"/>
              <a:t>?</a:t>
            </a:r>
            <a:endParaRPr lang="en-US" dirty="0"/>
          </a:p>
        </p:txBody>
      </p:sp>
      <p:sp>
        <p:nvSpPr>
          <p:cNvPr id="3" name="Content Placeholder 2"/>
          <p:cNvSpPr>
            <a:spLocks noGrp="1"/>
          </p:cNvSpPr>
          <p:nvPr>
            <p:ph idx="1"/>
          </p:nvPr>
        </p:nvSpPr>
        <p:spPr>
          <a:xfrm>
            <a:off x="1661721" y="2194625"/>
            <a:ext cx="8868558" cy="3829050"/>
          </a:xfrm>
        </p:spPr>
        <p:txBody>
          <a:bodyPr/>
          <a:lstStyle/>
          <a:p>
            <a:pPr lvl="1"/>
            <a:r>
              <a:rPr lang="en-US" dirty="0" smtClean="0"/>
              <a:t>The </a:t>
            </a:r>
            <a:r>
              <a:rPr lang="en-US" dirty="0"/>
              <a:t>Department values feedback from industry, Congress, and other stakeholders and received over 850 public comments in response to the interim rule establishing CMMC 1.0. </a:t>
            </a:r>
            <a:endParaRPr lang="en-US" dirty="0" smtClean="0"/>
          </a:p>
          <a:p>
            <a:pPr lvl="1"/>
            <a:r>
              <a:rPr lang="en-US" dirty="0" smtClean="0"/>
              <a:t>These </a:t>
            </a:r>
            <a:r>
              <a:rPr lang="en-US" dirty="0"/>
              <a:t>comments focused on the need to enhance CMMC by </a:t>
            </a:r>
            <a:endParaRPr lang="en-US" dirty="0" smtClean="0"/>
          </a:p>
          <a:p>
            <a:pPr marL="457200" lvl="1" indent="0">
              <a:buNone/>
            </a:pPr>
            <a:r>
              <a:rPr lang="en-US" dirty="0" smtClean="0"/>
              <a:t>	(</a:t>
            </a:r>
            <a:r>
              <a:rPr lang="en-US" dirty="0"/>
              <a:t>1) reducing costs, particularly for small businesses; </a:t>
            </a:r>
            <a:endParaRPr lang="en-US" dirty="0" smtClean="0"/>
          </a:p>
          <a:p>
            <a:pPr marL="457200" lvl="1" indent="0">
              <a:buNone/>
            </a:pPr>
            <a:r>
              <a:rPr lang="en-US" dirty="0" smtClean="0"/>
              <a:t>	(</a:t>
            </a:r>
            <a:r>
              <a:rPr lang="en-US" dirty="0"/>
              <a:t>2) increasing trust in the CMMC assessment ecosystem; and </a:t>
            </a:r>
            <a:endParaRPr lang="en-US" dirty="0" smtClean="0"/>
          </a:p>
          <a:p>
            <a:pPr marL="457200" lvl="1" indent="0">
              <a:buNone/>
            </a:pPr>
            <a:r>
              <a:rPr lang="en-US" dirty="0" smtClean="0"/>
              <a:t>	(</a:t>
            </a:r>
            <a:r>
              <a:rPr lang="en-US" dirty="0"/>
              <a:t>3) clarifying and aligning cybersecurity requirements to other federal </a:t>
            </a:r>
            <a:r>
              <a:rPr lang="en-US" dirty="0" smtClean="0"/>
              <a:t>	requirements </a:t>
            </a:r>
            <a:r>
              <a:rPr lang="en-US" dirty="0"/>
              <a:t>and commonly accepted standards. </a:t>
            </a:r>
            <a:endParaRPr lang="en-US" dirty="0" smtClean="0"/>
          </a:p>
          <a:p>
            <a:pPr lvl="1"/>
            <a:r>
              <a:rPr lang="en-US" dirty="0" smtClean="0"/>
              <a:t>CMMC </a:t>
            </a:r>
            <a:r>
              <a:rPr lang="en-US" dirty="0"/>
              <a:t>2.0 was designed to meet these goals, which also contribute toward enhancing the cybersecurity of the defense industrial base.</a:t>
            </a:r>
            <a:endParaRPr lang="en-US" b="1" dirty="0"/>
          </a:p>
          <a:p>
            <a:endParaRPr lang="en-US" dirty="0"/>
          </a:p>
        </p:txBody>
      </p:sp>
      <p:sp>
        <p:nvSpPr>
          <p:cNvPr id="4" name="Footer Placeholder 3"/>
          <p:cNvSpPr>
            <a:spLocks noGrp="1"/>
          </p:cNvSpPr>
          <p:nvPr>
            <p:ph type="ftr" sz="quarter" idx="11"/>
          </p:nvPr>
        </p:nvSpPr>
        <p:spPr/>
        <p:txBody>
          <a:bodyPr/>
          <a:lstStyle/>
          <a:p>
            <a:r>
              <a:rPr lang="en-US" dirty="0" smtClean="0"/>
              <a:t>Distribution Statement A: Approved for public release. Distribution is unlimited. Case Number: AFRL-2021-4521, 22 Dec 2021</a:t>
            </a:r>
            <a:endParaRPr lang="en-US" dirty="0"/>
          </a:p>
        </p:txBody>
      </p:sp>
    </p:spTree>
    <p:extLst>
      <p:ext uri="{BB962C8B-B14F-4D97-AF65-F5344CB8AC3E}">
        <p14:creationId xmlns:p14="http://schemas.microsoft.com/office/powerpoint/2010/main" val="31009631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23011"/>
            <a:ext cx="12191999" cy="940526"/>
          </a:xfrm>
        </p:spPr>
        <p:txBody>
          <a:bodyPr/>
          <a:lstStyle/>
          <a:p>
            <a:r>
              <a:rPr lang="en-US" dirty="0" smtClean="0"/>
              <a:t>CMMC 2.0</a:t>
            </a:r>
            <a:endParaRPr lang="en-US" dirty="0"/>
          </a:p>
        </p:txBody>
      </p:sp>
      <p:pic>
        <p:nvPicPr>
          <p:cNvPr id="5" name="Content Placeholder 4"/>
          <p:cNvPicPr>
            <a:picLocks noGrp="1" noChangeAspect="1"/>
          </p:cNvPicPr>
          <p:nvPr>
            <p:ph idx="1"/>
          </p:nvPr>
        </p:nvPicPr>
        <p:blipFill>
          <a:blip r:embed="rId3" cstate="hqprint">
            <a:extLst>
              <a:ext uri="{28A0092B-C50C-407E-A947-70E740481C1C}">
                <a14:useLocalDpi xmlns:a14="http://schemas.microsoft.com/office/drawing/2010/main" val="0"/>
              </a:ext>
            </a:extLst>
          </a:blip>
          <a:stretch>
            <a:fillRect/>
          </a:stretch>
        </p:blipFill>
        <p:spPr>
          <a:xfrm>
            <a:off x="413838" y="1867280"/>
            <a:ext cx="8547597" cy="3829050"/>
          </a:xfrm>
          <a:prstGeom prst="rect">
            <a:avLst/>
          </a:prstGeom>
          <a:ln>
            <a:noFill/>
          </a:ln>
          <a:effectLst>
            <a:outerShdw blurRad="190500" algn="tl" rotWithShape="0">
              <a:srgbClr val="000000">
                <a:alpha val="70000"/>
              </a:srgbClr>
            </a:outerShdw>
          </a:effectLst>
        </p:spPr>
      </p:pic>
      <p:sp>
        <p:nvSpPr>
          <p:cNvPr id="6" name="Rectangle 5"/>
          <p:cNvSpPr/>
          <p:nvPr/>
        </p:nvSpPr>
        <p:spPr>
          <a:xfrm>
            <a:off x="9172958" y="2324931"/>
            <a:ext cx="3039337" cy="1077218"/>
          </a:xfrm>
          <a:prstGeom prst="rect">
            <a:avLst/>
          </a:prstGeom>
        </p:spPr>
        <p:txBody>
          <a:bodyPr wrap="square">
            <a:spAutoFit/>
          </a:bodyPr>
          <a:lstStyle/>
          <a:p>
            <a:r>
              <a:rPr lang="en-US" sz="1600" dirty="0">
                <a:solidFill>
                  <a:schemeClr val="accent2">
                    <a:lumMod val="75000"/>
                  </a:schemeClr>
                </a:solidFill>
                <a:latin typeface="+mj-lt"/>
              </a:rPr>
              <a:t>The “Expert” level </a:t>
            </a:r>
            <a:r>
              <a:rPr lang="en-US" sz="1600" dirty="0" smtClean="0">
                <a:solidFill>
                  <a:schemeClr val="accent2">
                    <a:lumMod val="75000"/>
                  </a:schemeClr>
                </a:solidFill>
                <a:latin typeface="+mj-lt"/>
              </a:rPr>
              <a:t>is </a:t>
            </a:r>
            <a:r>
              <a:rPr lang="en-US" sz="1600" dirty="0">
                <a:solidFill>
                  <a:schemeClr val="accent2">
                    <a:lumMod val="75000"/>
                  </a:schemeClr>
                </a:solidFill>
                <a:latin typeface="+mj-lt"/>
              </a:rPr>
              <a:t>currently </a:t>
            </a:r>
            <a:r>
              <a:rPr lang="en-US" sz="1600" dirty="0">
                <a:solidFill>
                  <a:schemeClr val="accent6">
                    <a:lumMod val="75000"/>
                  </a:schemeClr>
                </a:solidFill>
                <a:latin typeface="+mj-lt"/>
              </a:rPr>
              <a:t>under development</a:t>
            </a:r>
            <a:r>
              <a:rPr lang="en-US" sz="1600" dirty="0">
                <a:solidFill>
                  <a:schemeClr val="accent2">
                    <a:lumMod val="75000"/>
                  </a:schemeClr>
                </a:solidFill>
                <a:latin typeface="+mj-lt"/>
              </a:rPr>
              <a:t>, will be </a:t>
            </a:r>
            <a:r>
              <a:rPr lang="en-US" sz="1600" dirty="0" smtClean="0">
                <a:solidFill>
                  <a:schemeClr val="accent2">
                    <a:lumMod val="75000"/>
                  </a:schemeClr>
                </a:solidFill>
                <a:latin typeface="+mj-lt"/>
              </a:rPr>
              <a:t>a </a:t>
            </a:r>
            <a:r>
              <a:rPr lang="en-US" sz="1600" dirty="0">
                <a:solidFill>
                  <a:schemeClr val="accent2">
                    <a:lumMod val="75000"/>
                  </a:schemeClr>
                </a:solidFill>
                <a:latin typeface="+mj-lt"/>
              </a:rPr>
              <a:t>subset of NIST SP 800-172 requirements.</a:t>
            </a:r>
          </a:p>
        </p:txBody>
      </p:sp>
      <p:sp>
        <p:nvSpPr>
          <p:cNvPr id="7" name="TextBox 6"/>
          <p:cNvSpPr txBox="1"/>
          <p:nvPr/>
        </p:nvSpPr>
        <p:spPr>
          <a:xfrm>
            <a:off x="9189277" y="3486475"/>
            <a:ext cx="2873119" cy="1077218"/>
          </a:xfrm>
          <a:prstGeom prst="rect">
            <a:avLst/>
          </a:prstGeom>
          <a:noFill/>
        </p:spPr>
        <p:txBody>
          <a:bodyPr wrap="square" rtlCol="0">
            <a:spAutoFit/>
          </a:bodyPr>
          <a:lstStyle/>
          <a:p>
            <a:r>
              <a:rPr lang="en-US" sz="1600" dirty="0">
                <a:solidFill>
                  <a:srgbClr val="53A448"/>
                </a:solidFill>
                <a:latin typeface="+mj-lt"/>
              </a:rPr>
              <a:t>The “Advanced” level will be equivalent to DFARS Clause </a:t>
            </a:r>
          </a:p>
          <a:p>
            <a:r>
              <a:rPr lang="en-US" sz="1600" dirty="0" smtClean="0">
                <a:solidFill>
                  <a:srgbClr val="53A448"/>
                </a:solidFill>
                <a:latin typeface="+mj-lt"/>
              </a:rPr>
              <a:t>252.204-7012.  </a:t>
            </a:r>
            <a:r>
              <a:rPr lang="en-US" sz="1600" dirty="0">
                <a:solidFill>
                  <a:srgbClr val="53A448"/>
                </a:solidFill>
                <a:latin typeface="+mj-lt"/>
              </a:rPr>
              <a:t>Law since 2017</a:t>
            </a:r>
          </a:p>
        </p:txBody>
      </p:sp>
      <p:sp>
        <p:nvSpPr>
          <p:cNvPr id="8" name="TextBox 7"/>
          <p:cNvSpPr txBox="1"/>
          <p:nvPr/>
        </p:nvSpPr>
        <p:spPr>
          <a:xfrm>
            <a:off x="9189277" y="4648019"/>
            <a:ext cx="2873119" cy="1077218"/>
          </a:xfrm>
          <a:prstGeom prst="rect">
            <a:avLst/>
          </a:prstGeom>
          <a:noFill/>
        </p:spPr>
        <p:txBody>
          <a:bodyPr wrap="square" rtlCol="0">
            <a:spAutoFit/>
          </a:bodyPr>
          <a:lstStyle/>
          <a:p>
            <a:r>
              <a:rPr lang="en-US" sz="1600" dirty="0">
                <a:solidFill>
                  <a:srgbClr val="7030A0"/>
                </a:solidFill>
                <a:latin typeface="+mj-lt"/>
              </a:rPr>
              <a:t>The “Foundational” level will be equivalent to the </a:t>
            </a:r>
            <a:r>
              <a:rPr lang="en-US" sz="1600" dirty="0" smtClean="0">
                <a:solidFill>
                  <a:srgbClr val="7030A0"/>
                </a:solidFill>
                <a:latin typeface="+mj-lt"/>
              </a:rPr>
              <a:t>FAR </a:t>
            </a:r>
            <a:r>
              <a:rPr lang="en-US" sz="1600" dirty="0">
                <a:solidFill>
                  <a:srgbClr val="7030A0"/>
                </a:solidFill>
                <a:latin typeface="+mj-lt"/>
              </a:rPr>
              <a:t>Clause </a:t>
            </a:r>
            <a:r>
              <a:rPr lang="en-US" sz="1600" dirty="0" smtClean="0">
                <a:solidFill>
                  <a:srgbClr val="7030A0"/>
                </a:solidFill>
                <a:latin typeface="+mj-lt"/>
              </a:rPr>
              <a:t>252.204-21. Law since 2013</a:t>
            </a:r>
            <a:endParaRPr lang="en-US" sz="1600" dirty="0">
              <a:solidFill>
                <a:srgbClr val="7030A0"/>
              </a:solidFill>
              <a:latin typeface="+mj-lt"/>
            </a:endParaRPr>
          </a:p>
        </p:txBody>
      </p:sp>
      <p:sp>
        <p:nvSpPr>
          <p:cNvPr id="3" name="Footer Placeholder 2"/>
          <p:cNvSpPr>
            <a:spLocks noGrp="1"/>
          </p:cNvSpPr>
          <p:nvPr>
            <p:ph type="ftr" sz="quarter" idx="11"/>
          </p:nvPr>
        </p:nvSpPr>
        <p:spPr/>
        <p:txBody>
          <a:bodyPr/>
          <a:lstStyle/>
          <a:p>
            <a:r>
              <a:rPr lang="en-US" dirty="0" smtClean="0"/>
              <a:t>Distribution Statement A: Approved for public release. Distribution is unlimited. Case Number: AFRL-2021-4521, 22 Dec 2021</a:t>
            </a:r>
            <a:endParaRPr lang="en-US" dirty="0"/>
          </a:p>
        </p:txBody>
      </p:sp>
      <p:sp>
        <p:nvSpPr>
          <p:cNvPr id="4" name="Rectangle 3"/>
          <p:cNvSpPr/>
          <p:nvPr/>
        </p:nvSpPr>
        <p:spPr>
          <a:xfrm>
            <a:off x="3447338" y="5633634"/>
            <a:ext cx="5514097" cy="1046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3516197" y="5577662"/>
            <a:ext cx="5536405" cy="1015663"/>
          </a:xfrm>
          <a:prstGeom prst="rect">
            <a:avLst/>
          </a:prstGeom>
          <a:noFill/>
        </p:spPr>
        <p:txBody>
          <a:bodyPr wrap="square" rtlCol="0">
            <a:spAutoFit/>
          </a:bodyPr>
          <a:lstStyle/>
          <a:p>
            <a:r>
              <a:rPr lang="en-US" sz="1600" b="1" dirty="0" smtClean="0">
                <a:solidFill>
                  <a:srgbClr val="4437F3"/>
                </a:solidFill>
              </a:rPr>
              <a:t>The </a:t>
            </a:r>
            <a:r>
              <a:rPr lang="en-US" sz="1600" b="1" dirty="0">
                <a:solidFill>
                  <a:srgbClr val="4437F3"/>
                </a:solidFill>
              </a:rPr>
              <a:t>rulemaking process and timelines can take 9-24 months. </a:t>
            </a:r>
            <a:r>
              <a:rPr lang="en-US" sz="1100" dirty="0">
                <a:solidFill>
                  <a:srgbClr val="4437F3"/>
                </a:solidFill>
              </a:rPr>
              <a:t>CMMC 2.0 will become a contract requirement once rulemaking is completed</a:t>
            </a:r>
            <a:r>
              <a:rPr lang="en-US" sz="1100" dirty="0" smtClean="0">
                <a:solidFill>
                  <a:srgbClr val="4437F3"/>
                </a:solidFill>
              </a:rPr>
              <a:t>.</a:t>
            </a:r>
            <a:r>
              <a:rPr lang="en-US" sz="1100" dirty="0">
                <a:solidFill>
                  <a:srgbClr val="4437F3"/>
                </a:solidFill>
              </a:rPr>
              <a:t> The publication of materials relating to CMMC 2.0 reflect the Department’s strategic intent with respect to the CMMC program; however, CMMC 2.0 will not be a contractual requirement until the Department completes rulemaking to implement the program. </a:t>
            </a:r>
          </a:p>
        </p:txBody>
      </p:sp>
      <p:sp>
        <p:nvSpPr>
          <p:cNvPr id="9" name="Rectangle 8"/>
          <p:cNvSpPr/>
          <p:nvPr/>
        </p:nvSpPr>
        <p:spPr>
          <a:xfrm>
            <a:off x="3447338" y="1177872"/>
            <a:ext cx="5514097" cy="5501898"/>
          </a:xfrm>
          <a:prstGeom prst="rect">
            <a:avLst/>
          </a:prstGeom>
          <a:noFill/>
          <a:ln w="101600">
            <a:solidFill>
              <a:srgbClr val="4437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238292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134" y="1276167"/>
            <a:ext cx="12191999" cy="955589"/>
          </a:xfrm>
        </p:spPr>
        <p:txBody>
          <a:bodyPr>
            <a:normAutofit/>
          </a:bodyPr>
          <a:lstStyle/>
          <a:p>
            <a:r>
              <a:rPr lang="en-US" dirty="0" smtClean="0"/>
              <a:t>DoD Depiction of </a:t>
            </a:r>
            <a:r>
              <a:rPr lang="en-US" dirty="0" smtClean="0">
                <a:solidFill>
                  <a:schemeClr val="bg2"/>
                </a:solidFill>
              </a:rPr>
              <a:t>Proposed</a:t>
            </a:r>
            <a:r>
              <a:rPr lang="en-US" dirty="0" smtClean="0"/>
              <a:t> Assessments</a:t>
            </a:r>
            <a:br>
              <a:rPr lang="en-US" dirty="0" smtClean="0"/>
            </a:br>
            <a:r>
              <a:rPr lang="en-US" sz="1600" dirty="0" smtClean="0">
                <a:solidFill>
                  <a:srgbClr val="C00000"/>
                </a:solidFill>
              </a:rPr>
              <a:t>LATE 2022 AT THE EARLIEST</a:t>
            </a:r>
            <a:endParaRPr lang="en-US" sz="1600" dirty="0">
              <a:solidFill>
                <a:srgbClr val="C00000"/>
              </a:solidFill>
            </a:endParaRPr>
          </a:p>
        </p:txBody>
      </p:sp>
      <p:sp>
        <p:nvSpPr>
          <p:cNvPr id="4" name="Footer Placeholder 3"/>
          <p:cNvSpPr>
            <a:spLocks noGrp="1"/>
          </p:cNvSpPr>
          <p:nvPr>
            <p:ph type="ftr" sz="quarter" idx="11"/>
          </p:nvPr>
        </p:nvSpPr>
        <p:spPr/>
        <p:txBody>
          <a:bodyPr/>
          <a:lstStyle/>
          <a:p>
            <a:r>
              <a:rPr lang="en-US" dirty="0" smtClean="0"/>
              <a:t>Distribution Statement A: Approved for public release. Distribution is unlimited. Case Number: AFRL-2021-4521, 22 Dec 2021</a:t>
            </a:r>
            <a:endParaRPr lang="en-US" dirty="0"/>
          </a:p>
        </p:txBody>
      </p:sp>
      <p:sp>
        <p:nvSpPr>
          <p:cNvPr id="6" name="Rectangle 5"/>
          <p:cNvSpPr/>
          <p:nvPr/>
        </p:nvSpPr>
        <p:spPr>
          <a:xfrm>
            <a:off x="9144000" y="2821858"/>
            <a:ext cx="176981" cy="314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3"/>
          <a:stretch>
            <a:fillRect/>
          </a:stretch>
        </p:blipFill>
        <p:spPr>
          <a:xfrm>
            <a:off x="2385434" y="2322695"/>
            <a:ext cx="7210862" cy="4030708"/>
          </a:xfrm>
          <a:prstGeom prst="rect">
            <a:avLst/>
          </a:prstGeom>
          <a:ln w="28575">
            <a:solidFill>
              <a:srgbClr val="0B4D83"/>
            </a:solidFill>
          </a:ln>
          <a:effectLst>
            <a:outerShdw blurRad="190500" algn="tl" rotWithShape="0">
              <a:srgbClr val="000000">
                <a:alpha val="70000"/>
              </a:srgbClr>
            </a:outerShdw>
          </a:effectLst>
        </p:spPr>
      </p:pic>
    </p:spTree>
    <p:extLst>
      <p:ext uri="{BB962C8B-B14F-4D97-AF65-F5344CB8AC3E}">
        <p14:creationId xmlns:p14="http://schemas.microsoft.com/office/powerpoint/2010/main" val="20184000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27309"/>
            <a:ext cx="12191999" cy="940526"/>
          </a:xfrm>
        </p:spPr>
        <p:txBody>
          <a:bodyPr>
            <a:normAutofit/>
          </a:bodyPr>
          <a:lstStyle/>
          <a:p>
            <a:r>
              <a:rPr lang="en-US" dirty="0" smtClean="0">
                <a:solidFill>
                  <a:schemeClr val="bg2"/>
                </a:solidFill>
              </a:rPr>
              <a:t>Proposed</a:t>
            </a:r>
            <a:r>
              <a:rPr lang="en-US" dirty="0" smtClean="0"/>
              <a:t> Self-Assessments</a:t>
            </a:r>
            <a:br>
              <a:rPr lang="en-US" dirty="0" smtClean="0"/>
            </a:br>
            <a:r>
              <a:rPr lang="en-US" sz="1600" dirty="0" smtClean="0">
                <a:solidFill>
                  <a:srgbClr val="C00000"/>
                </a:solidFill>
              </a:rPr>
              <a:t>LATE 2022 AT THE EARLIEST</a:t>
            </a:r>
            <a:endParaRPr lang="en-US" dirty="0"/>
          </a:p>
        </p:txBody>
      </p:sp>
      <p:sp>
        <p:nvSpPr>
          <p:cNvPr id="3" name="Content Placeholder 2"/>
          <p:cNvSpPr>
            <a:spLocks noGrp="1"/>
          </p:cNvSpPr>
          <p:nvPr>
            <p:ph idx="1"/>
          </p:nvPr>
        </p:nvSpPr>
        <p:spPr>
          <a:xfrm>
            <a:off x="1484311" y="2360567"/>
            <a:ext cx="9689968" cy="3829050"/>
          </a:xfrm>
        </p:spPr>
        <p:txBody>
          <a:bodyPr>
            <a:normAutofit fontScale="85000" lnSpcReduction="10000"/>
          </a:bodyPr>
          <a:lstStyle/>
          <a:p>
            <a:r>
              <a:rPr lang="en-US" dirty="0" smtClean="0"/>
              <a:t>The </a:t>
            </a:r>
            <a:r>
              <a:rPr lang="en-US" dirty="0"/>
              <a:t>Department views Level 1 (“Foundational”) as an opportunity to engage its contractors in developing and strengthening their approach to cybersecurity. Because Level 1 does not involve sensitive national security information, DoD intends for this Level to allow companies to assess their own cybersecurity and begin adopting practices that will thwart cyber-attacks.</a:t>
            </a:r>
          </a:p>
          <a:p>
            <a:r>
              <a:rPr lang="en-US" dirty="0"/>
              <a:t>Likewise, a subset of programs with Level 2 (“Advanced”) requirements do not involve information critical to national security, and associated contractors will only be required to conduct self-assessments.</a:t>
            </a:r>
          </a:p>
          <a:p>
            <a:r>
              <a:rPr lang="en-US" dirty="0"/>
              <a:t>Contractors will be required to conduct self-assessment on an annual basis, accompanied by an annual affirmation from a senior company official that the company is meeting requirements. The Department intends to require companies to register self-assessments and affirmations in the Supplier Performance Risk System (SPRS).</a:t>
            </a:r>
          </a:p>
          <a:p>
            <a:endParaRPr lang="en-US" dirty="0"/>
          </a:p>
        </p:txBody>
      </p:sp>
      <p:sp>
        <p:nvSpPr>
          <p:cNvPr id="4" name="Footer Placeholder 3"/>
          <p:cNvSpPr>
            <a:spLocks noGrp="1"/>
          </p:cNvSpPr>
          <p:nvPr>
            <p:ph type="ftr" sz="quarter" idx="11"/>
          </p:nvPr>
        </p:nvSpPr>
        <p:spPr/>
        <p:txBody>
          <a:bodyPr/>
          <a:lstStyle/>
          <a:p>
            <a:r>
              <a:rPr lang="en-US" dirty="0" smtClean="0"/>
              <a:t>Distribution Statement A: Approved for public release. Distribution is unlimited. Case Number: AFRL-2021-4521, 22 Dec 2021</a:t>
            </a:r>
            <a:endParaRPr lang="en-US" dirty="0"/>
          </a:p>
        </p:txBody>
      </p:sp>
    </p:spTree>
    <p:extLst>
      <p:ext uri="{BB962C8B-B14F-4D97-AF65-F5344CB8AC3E}">
        <p14:creationId xmlns:p14="http://schemas.microsoft.com/office/powerpoint/2010/main" val="2729598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608946" y="1418585"/>
            <a:ext cx="11375596" cy="852044"/>
          </a:xfrm>
          <a:prstGeom prst="roundRect">
            <a:avLst/>
          </a:prstGeom>
          <a:solidFill>
            <a:srgbClr val="C63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DFARS </a:t>
            </a:r>
            <a:r>
              <a:rPr lang="en-US" sz="2400" dirty="0" smtClean="0"/>
              <a:t> Clause 252.204-7021</a:t>
            </a:r>
            <a:r>
              <a:rPr lang="en-US" sz="2400" dirty="0"/>
              <a:t>        </a:t>
            </a:r>
          </a:p>
          <a:p>
            <a:pPr algn="ctr"/>
            <a:r>
              <a:rPr lang="en-US" sz="2400" dirty="0"/>
              <a:t>Cybersecurity Maturity Model Certification Requirement</a:t>
            </a:r>
          </a:p>
        </p:txBody>
      </p:sp>
      <p:sp>
        <p:nvSpPr>
          <p:cNvPr id="7" name="Content Placeholder 2"/>
          <p:cNvSpPr txBox="1">
            <a:spLocks/>
          </p:cNvSpPr>
          <p:nvPr/>
        </p:nvSpPr>
        <p:spPr>
          <a:xfrm>
            <a:off x="3131482" y="2034445"/>
            <a:ext cx="6660555" cy="3829050"/>
          </a:xfrm>
          <a:prstGeom prst="rect">
            <a:avLst/>
          </a:prstGeom>
        </p:spPr>
        <p:txBody>
          <a:bodyPr vert="horz" lIns="0" tIns="0" rIns="0" bIns="0" rtlCol="0" anchor="t">
            <a:noAutofit/>
          </a:bodyPr>
          <a:lstStyle>
            <a:lvl1pPr marL="285750" indent="-285750" algn="l" defTabSz="457200" rtl="0" eaLnBrk="1" latinLnBrk="0" hangingPunct="1">
              <a:spcBef>
                <a:spcPct val="20000"/>
              </a:spcBef>
              <a:spcAft>
                <a:spcPts val="600"/>
              </a:spcAft>
              <a:buClr>
                <a:schemeClr val="tx2"/>
              </a:buClr>
              <a:buSzPct val="145000"/>
              <a:buFont typeface="Arial"/>
              <a:buChar char="•"/>
              <a:defRPr sz="2400" b="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bg2"/>
              </a:buClr>
              <a:buSzPct val="145000"/>
              <a:buFont typeface="Wingdings" charset="2"/>
              <a:buChar char="§"/>
              <a:defRPr sz="2000" b="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tx2"/>
              </a:buClr>
              <a:buSzPct val="145000"/>
              <a:buFont typeface="Wingdings" charset="2"/>
              <a:buChar char="§"/>
              <a:defRPr sz="1800" b="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45000"/>
              <a:buFont typeface="Wingdings" charset="2"/>
              <a:buChar char="§"/>
              <a:defRPr sz="1600" b="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60000"/>
                  <a:lumOff val="40000"/>
                </a:schemeClr>
              </a:buClr>
              <a:buSzPct val="145000"/>
              <a:buFont typeface="Wingdings" charset="2"/>
              <a:buChar char="§"/>
              <a:defRPr sz="1400" b="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None/>
            </a:pPr>
            <a:r>
              <a:rPr lang="en-US" sz="1800" dirty="0" smtClean="0"/>
              <a:t> </a:t>
            </a:r>
          </a:p>
          <a:p>
            <a:pPr marL="0" indent="0">
              <a:buNone/>
            </a:pPr>
            <a:endParaRPr lang="en-US" sz="1800" dirty="0" smtClean="0"/>
          </a:p>
          <a:p>
            <a:pPr marL="0" indent="0" fontAlgn="base">
              <a:buNone/>
            </a:pPr>
            <a:r>
              <a:rPr lang="en-US" sz="1800" dirty="0" smtClean="0"/>
              <a:t>This DFARS is under review and it’s status will not be known until late 2022 at the earliest.  </a:t>
            </a:r>
          </a:p>
          <a:p>
            <a:pPr marL="0" indent="0" fontAlgn="base">
              <a:buNone/>
            </a:pPr>
            <a:r>
              <a:rPr lang="en-US" sz="1800" dirty="0"/>
              <a:t>Until then, compliance with </a:t>
            </a:r>
            <a:r>
              <a:rPr lang="en-US" sz="1800" dirty="0" smtClean="0"/>
              <a:t>and full implementation of DFARS Clause</a:t>
            </a:r>
            <a:r>
              <a:rPr lang="en-US" sz="1800" dirty="0"/>
              <a:t> </a:t>
            </a:r>
            <a:r>
              <a:rPr lang="en-US" sz="1800" dirty="0" smtClean="0"/>
              <a:t>252.204-7012</a:t>
            </a:r>
            <a:r>
              <a:rPr lang="en-US" sz="1800" dirty="0"/>
              <a:t>, </a:t>
            </a:r>
            <a:r>
              <a:rPr lang="en-US" sz="1800" dirty="0" smtClean="0"/>
              <a:t>“Safeguarding </a:t>
            </a:r>
            <a:r>
              <a:rPr lang="en-US" sz="1800" dirty="0"/>
              <a:t>Covered Defense Information and Cyber Incident </a:t>
            </a:r>
            <a:r>
              <a:rPr lang="en-US" sz="1800" dirty="0" smtClean="0"/>
              <a:t>Reporting” is sufficient.</a:t>
            </a:r>
            <a:endParaRPr lang="en-US" sz="1800" dirty="0"/>
          </a:p>
          <a:p>
            <a:pPr marL="0" indent="0" fontAlgn="base">
              <a:buNone/>
            </a:pPr>
            <a:r>
              <a:rPr lang="en-US" sz="1800" dirty="0" smtClean="0"/>
              <a:t>For more information on the new version of CMMC, see this great webinar </a:t>
            </a:r>
            <a:r>
              <a:rPr lang="en-US" sz="1800" dirty="0"/>
              <a:t>by the DCMA Director John Ellis. </a:t>
            </a:r>
            <a:r>
              <a:rPr lang="en-US" sz="1800" dirty="0">
                <a:hlinkClick r:id="rId3"/>
              </a:rPr>
              <a:t>https://www.preveil.com/resources/webinar-john-ellis-on-cmmc-2-0</a:t>
            </a:r>
            <a:r>
              <a:rPr lang="en-US" sz="1800" dirty="0" smtClean="0">
                <a:hlinkClick r:id="rId3"/>
              </a:rPr>
              <a:t>/</a:t>
            </a:r>
            <a:r>
              <a:rPr lang="en-US" sz="1800" dirty="0" smtClean="0"/>
              <a:t>  </a:t>
            </a:r>
            <a:endParaRPr lang="en-US" sz="1800" dirty="0"/>
          </a:p>
          <a:p>
            <a:pPr marL="0" indent="0" fontAlgn="base">
              <a:buNone/>
            </a:pPr>
            <a:r>
              <a:rPr lang="en-US" sz="1800" dirty="0"/>
              <a:t>Stay up-to-date at </a:t>
            </a:r>
            <a:r>
              <a:rPr lang="en-US" sz="1800" u="sng" dirty="0" smtClean="0"/>
              <a:t>www.acq.osd.mil/cmmc/</a:t>
            </a:r>
            <a:endParaRPr lang="en-US" sz="1800" dirty="0"/>
          </a:p>
          <a:p>
            <a:pPr marL="0" indent="0">
              <a:buNone/>
            </a:pPr>
            <a:endParaRPr lang="en-US" sz="1800" dirty="0"/>
          </a:p>
        </p:txBody>
      </p:sp>
      <p:sp>
        <p:nvSpPr>
          <p:cNvPr id="2" name="Footer Placeholder 1"/>
          <p:cNvSpPr>
            <a:spLocks noGrp="1"/>
          </p:cNvSpPr>
          <p:nvPr>
            <p:ph type="ftr" sz="quarter" idx="11"/>
          </p:nvPr>
        </p:nvSpPr>
        <p:spPr/>
        <p:txBody>
          <a:bodyPr/>
          <a:lstStyle/>
          <a:p>
            <a:r>
              <a:rPr lang="en-US" dirty="0" smtClean="0"/>
              <a:t>Distribution Statement A: Approved for public release. Distribution is unlimited. Case Number: AFRL-2021-3218, 22 September 2021.</a:t>
            </a:r>
            <a:endParaRPr lang="en-US" dirty="0"/>
          </a:p>
        </p:txBody>
      </p:sp>
    </p:spTree>
    <p:extLst>
      <p:ext uri="{BB962C8B-B14F-4D97-AF65-F5344CB8AC3E}">
        <p14:creationId xmlns:p14="http://schemas.microsoft.com/office/powerpoint/2010/main" val="184161014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276547"/>
            <a:ext cx="12191999" cy="940526"/>
          </a:xfrm>
        </p:spPr>
        <p:txBody>
          <a:bodyPr>
            <a:normAutofit/>
          </a:bodyPr>
          <a:lstStyle/>
          <a:p>
            <a:r>
              <a:rPr lang="en-US" dirty="0" smtClean="0">
                <a:solidFill>
                  <a:schemeClr val="bg2"/>
                </a:solidFill>
              </a:rPr>
              <a:t>Proposed</a:t>
            </a:r>
            <a:r>
              <a:rPr lang="en-US" dirty="0" smtClean="0"/>
              <a:t> Overview </a:t>
            </a:r>
            <a:r>
              <a:rPr lang="en-US" dirty="0"/>
              <a:t>of </a:t>
            </a:r>
            <a:r>
              <a:rPr lang="en-US" dirty="0" smtClean="0"/>
              <a:t>Assessments</a:t>
            </a:r>
            <a:br>
              <a:rPr lang="en-US" dirty="0" smtClean="0"/>
            </a:br>
            <a:r>
              <a:rPr lang="en-US" sz="1600" dirty="0" smtClean="0">
                <a:solidFill>
                  <a:srgbClr val="C00000"/>
                </a:solidFill>
              </a:rPr>
              <a:t>LATE 2022 AT THE EARLIEST</a:t>
            </a:r>
            <a:endParaRPr lang="en-US" dirty="0"/>
          </a:p>
        </p:txBody>
      </p:sp>
      <p:sp>
        <p:nvSpPr>
          <p:cNvPr id="3" name="Content Placeholder 2"/>
          <p:cNvSpPr>
            <a:spLocks noGrp="1"/>
          </p:cNvSpPr>
          <p:nvPr>
            <p:ph idx="1"/>
          </p:nvPr>
        </p:nvSpPr>
        <p:spPr>
          <a:xfrm>
            <a:off x="1986327" y="2372056"/>
            <a:ext cx="8382039" cy="3829050"/>
          </a:xfrm>
        </p:spPr>
        <p:txBody>
          <a:bodyPr>
            <a:normAutofit/>
          </a:bodyPr>
          <a:lstStyle/>
          <a:p>
            <a:pPr marL="0" indent="0">
              <a:buNone/>
            </a:pPr>
            <a:r>
              <a:rPr lang="en-US" sz="2000" dirty="0" smtClean="0"/>
              <a:t>CMMC </a:t>
            </a:r>
            <a:r>
              <a:rPr lang="en-US" sz="2000" dirty="0"/>
              <a:t>2.0 implements tiered assessment requirements based on the sensitivity of the information shared with a contractor. </a:t>
            </a:r>
            <a:endParaRPr lang="en-US" sz="2000" dirty="0" smtClean="0"/>
          </a:p>
          <a:p>
            <a:pPr marL="0" indent="0">
              <a:buNone/>
            </a:pPr>
            <a:r>
              <a:rPr lang="en-US" sz="2000" dirty="0" smtClean="0"/>
              <a:t>Upon </a:t>
            </a:r>
            <a:r>
              <a:rPr lang="en-US" sz="2000" dirty="0"/>
              <a:t>implementation of CMMC 2.0:</a:t>
            </a:r>
          </a:p>
          <a:p>
            <a:r>
              <a:rPr lang="en-US" sz="2000" dirty="0"/>
              <a:t>Contractors who do not handle information deemed critical to national security (Level 1 and a subset of Level 2) will be required to perform annual self-assessments against clearly articulated cybersecurity standards.</a:t>
            </a:r>
          </a:p>
          <a:p>
            <a:r>
              <a:rPr lang="en-US" sz="2000" dirty="0"/>
              <a:t>Contractors managing information critical to national security (a subset of Level 2) will be required to undergo third-party assessments.</a:t>
            </a:r>
          </a:p>
          <a:p>
            <a:r>
              <a:rPr lang="en-US" sz="2000" dirty="0"/>
              <a:t>The highest priority, most critical defense programs (Level 3) will require government-led assessments.</a:t>
            </a:r>
          </a:p>
          <a:p>
            <a:endParaRPr lang="en-US" sz="2000" dirty="0"/>
          </a:p>
        </p:txBody>
      </p:sp>
      <p:sp>
        <p:nvSpPr>
          <p:cNvPr id="4" name="Footer Placeholder 3"/>
          <p:cNvSpPr>
            <a:spLocks noGrp="1"/>
          </p:cNvSpPr>
          <p:nvPr>
            <p:ph type="ftr" sz="quarter" idx="11"/>
          </p:nvPr>
        </p:nvSpPr>
        <p:spPr/>
        <p:txBody>
          <a:bodyPr/>
          <a:lstStyle/>
          <a:p>
            <a:r>
              <a:rPr lang="en-US" dirty="0" smtClean="0"/>
              <a:t>Distribution Statement A: Approved for public release. Distribution is unlimited. Case Number: AFRL-2021-4521, 22 Dec 2021</a:t>
            </a:r>
            <a:endParaRPr lang="en-US" dirty="0"/>
          </a:p>
        </p:txBody>
      </p:sp>
    </p:spTree>
    <p:extLst>
      <p:ext uri="{BB962C8B-B14F-4D97-AF65-F5344CB8AC3E}">
        <p14:creationId xmlns:p14="http://schemas.microsoft.com/office/powerpoint/2010/main" val="12877493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309007"/>
            <a:ext cx="12191999" cy="940526"/>
          </a:xfrm>
        </p:spPr>
        <p:txBody>
          <a:bodyPr>
            <a:normAutofit/>
          </a:bodyPr>
          <a:lstStyle/>
          <a:p>
            <a:r>
              <a:rPr lang="en-US" dirty="0"/>
              <a:t>Plan of Actions and Milestones (POA&amp;Ms</a:t>
            </a:r>
            <a:r>
              <a:rPr lang="en-US" dirty="0" smtClean="0"/>
              <a:t>)</a:t>
            </a:r>
            <a:br>
              <a:rPr lang="en-US" dirty="0" smtClean="0"/>
            </a:br>
            <a:r>
              <a:rPr lang="en-US" sz="1600" dirty="0" smtClean="0">
                <a:solidFill>
                  <a:srgbClr val="C00000"/>
                </a:solidFill>
              </a:rPr>
              <a:t>LATE 2022 AT THE EARLIEST</a:t>
            </a:r>
            <a:endParaRPr lang="en-US" dirty="0"/>
          </a:p>
        </p:txBody>
      </p:sp>
      <p:sp>
        <p:nvSpPr>
          <p:cNvPr id="3" name="Content Placeholder 2"/>
          <p:cNvSpPr>
            <a:spLocks noGrp="1"/>
          </p:cNvSpPr>
          <p:nvPr>
            <p:ph idx="1"/>
          </p:nvPr>
        </p:nvSpPr>
        <p:spPr>
          <a:xfrm>
            <a:off x="2320396" y="2512340"/>
            <a:ext cx="7892165" cy="3237531"/>
          </a:xfrm>
        </p:spPr>
        <p:txBody>
          <a:bodyPr>
            <a:normAutofit/>
          </a:bodyPr>
          <a:lstStyle/>
          <a:p>
            <a:pPr marL="0" indent="0">
              <a:buNone/>
            </a:pPr>
            <a:r>
              <a:rPr lang="en-US" sz="2000" dirty="0" smtClean="0"/>
              <a:t>With </a:t>
            </a:r>
            <a:r>
              <a:rPr lang="en-US" sz="2000" dirty="0"/>
              <a:t>the implementation of CMMC 2.0, the Department intends to allow companies to receive contract awards with a Plan of Actions and Milestones (POA&amp;M) in place to complete CMMC requirements. </a:t>
            </a:r>
            <a:endParaRPr lang="en-US" sz="2000" dirty="0" smtClean="0"/>
          </a:p>
          <a:p>
            <a:pPr marL="0" indent="0">
              <a:buNone/>
            </a:pPr>
            <a:r>
              <a:rPr lang="en-US" sz="2000" dirty="0" smtClean="0"/>
              <a:t>The </a:t>
            </a:r>
            <a:r>
              <a:rPr lang="en-US" sz="2000" dirty="0"/>
              <a:t>Department’s intent is to specify a baseline number of requirements that must be achieved prior to contract award, in order to allow a remaining subset to be addressed in a POA&amp;M within a clearly defined timeline. </a:t>
            </a:r>
            <a:endParaRPr lang="en-US" sz="2000" dirty="0" smtClean="0"/>
          </a:p>
          <a:p>
            <a:pPr marL="0" indent="0">
              <a:buNone/>
            </a:pPr>
            <a:r>
              <a:rPr lang="en-US" sz="2000" dirty="0" smtClean="0"/>
              <a:t>The </a:t>
            </a:r>
            <a:r>
              <a:rPr lang="en-US" sz="2000" dirty="0"/>
              <a:t>Department also intends to specify a small subset of requirements that cannot be on a POA&amp;M in support of achieving a CMMC </a:t>
            </a:r>
            <a:r>
              <a:rPr lang="en-US" sz="2000" dirty="0" smtClean="0"/>
              <a:t>certification</a:t>
            </a:r>
            <a:r>
              <a:rPr lang="en-US" sz="2000" dirty="0"/>
              <a:t>.</a:t>
            </a:r>
          </a:p>
        </p:txBody>
      </p:sp>
      <p:sp>
        <p:nvSpPr>
          <p:cNvPr id="4" name="Footer Placeholder 3"/>
          <p:cNvSpPr>
            <a:spLocks noGrp="1"/>
          </p:cNvSpPr>
          <p:nvPr>
            <p:ph type="ftr" sz="quarter" idx="11"/>
          </p:nvPr>
        </p:nvSpPr>
        <p:spPr/>
        <p:txBody>
          <a:bodyPr/>
          <a:lstStyle/>
          <a:p>
            <a:r>
              <a:rPr lang="en-US" dirty="0" smtClean="0"/>
              <a:t>Distribution Statement A: Approved for public release. Distribution is unlimited. Case Number: AFRL-2021-4521, 22 Dec 2021</a:t>
            </a:r>
            <a:endParaRPr lang="en-US" dirty="0"/>
          </a:p>
        </p:txBody>
      </p:sp>
    </p:spTree>
    <p:extLst>
      <p:ext uri="{BB962C8B-B14F-4D97-AF65-F5344CB8AC3E}">
        <p14:creationId xmlns:p14="http://schemas.microsoft.com/office/powerpoint/2010/main" val="31485577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9654" y="2951964"/>
            <a:ext cx="3210238" cy="677354"/>
          </a:xfrm>
        </p:spPr>
        <p:txBody>
          <a:bodyPr>
            <a:normAutofit fontScale="85000" lnSpcReduction="20000"/>
          </a:bodyPr>
          <a:lstStyle/>
          <a:p>
            <a:pPr marL="0" indent="0">
              <a:buNone/>
            </a:pPr>
            <a:r>
              <a:rPr lang="en-US" sz="2000" dirty="0" smtClean="0">
                <a:solidFill>
                  <a:srgbClr val="0B4D83"/>
                </a:solidFill>
              </a:rPr>
              <a:t>New Documentation Guides</a:t>
            </a:r>
          </a:p>
          <a:p>
            <a:pPr marL="0" indent="0">
              <a:buNone/>
            </a:pPr>
            <a:endParaRPr lang="en-US" sz="1100" dirty="0"/>
          </a:p>
          <a:p>
            <a:pPr marL="0" indent="0">
              <a:buNone/>
            </a:pPr>
            <a:r>
              <a:rPr lang="en-US" sz="1100" dirty="0" smtClean="0"/>
              <a:t>https</a:t>
            </a:r>
            <a:r>
              <a:rPr lang="en-US" sz="1100" dirty="0"/>
              <a:t>://</a:t>
            </a:r>
            <a:r>
              <a:rPr lang="en-US" sz="1100" dirty="0" smtClean="0"/>
              <a:t>www.acq.osd.mil/cmmc</a:t>
            </a:r>
            <a:endParaRPr lang="en-US" sz="1100" dirty="0"/>
          </a:p>
        </p:txBody>
      </p:sp>
      <p:sp>
        <p:nvSpPr>
          <p:cNvPr id="4" name="Footer Placeholder 3"/>
          <p:cNvSpPr>
            <a:spLocks noGrp="1"/>
          </p:cNvSpPr>
          <p:nvPr>
            <p:ph type="ftr" sz="quarter" idx="11"/>
          </p:nvPr>
        </p:nvSpPr>
        <p:spPr/>
        <p:txBody>
          <a:bodyPr/>
          <a:lstStyle/>
          <a:p>
            <a:r>
              <a:rPr lang="en-US" smtClean="0"/>
              <a:t>Distribution Statement A: Approved for public release. Distribution is unlimited. Case Number: AFRL-2021-4521, 22 Dec 2021</a:t>
            </a:r>
            <a:endParaRPr lang="en-US" dirty="0"/>
          </a:p>
        </p:txBody>
      </p:sp>
      <p:pic>
        <p:nvPicPr>
          <p:cNvPr id="6" name="Picture 5"/>
          <p:cNvPicPr>
            <a:picLocks noChangeAspect="1"/>
          </p:cNvPicPr>
          <p:nvPr/>
        </p:nvPicPr>
        <p:blipFill>
          <a:blip r:embed="rId2"/>
          <a:stretch>
            <a:fillRect/>
          </a:stretch>
        </p:blipFill>
        <p:spPr>
          <a:xfrm>
            <a:off x="4366673" y="1552827"/>
            <a:ext cx="6587274" cy="458661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3875365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32113"/>
            <a:ext cx="12191999" cy="722813"/>
          </a:xfrm>
        </p:spPr>
        <p:txBody>
          <a:bodyPr>
            <a:normAutofit/>
          </a:bodyPr>
          <a:lstStyle/>
          <a:p>
            <a:r>
              <a:rPr lang="en-US" dirty="0" smtClean="0"/>
              <a:t>So what has changed?</a:t>
            </a:r>
            <a:endParaRPr lang="en-US" dirty="0"/>
          </a:p>
        </p:txBody>
      </p:sp>
      <p:sp>
        <p:nvSpPr>
          <p:cNvPr id="3" name="Content Placeholder 2"/>
          <p:cNvSpPr>
            <a:spLocks noGrp="1"/>
          </p:cNvSpPr>
          <p:nvPr>
            <p:ph idx="1"/>
          </p:nvPr>
        </p:nvSpPr>
        <p:spPr>
          <a:xfrm>
            <a:off x="1722121" y="1856706"/>
            <a:ext cx="9304923" cy="2459754"/>
          </a:xfrm>
        </p:spPr>
        <p:txBody>
          <a:bodyPr>
            <a:noAutofit/>
          </a:bodyPr>
          <a:lstStyle/>
          <a:p>
            <a:pPr marL="0" indent="0">
              <a:buClr>
                <a:schemeClr val="bg2"/>
              </a:buClr>
              <a:buSzPct val="159000"/>
              <a:buNone/>
            </a:pPr>
            <a:r>
              <a:rPr lang="en-US" sz="1600" b="1" dirty="0" smtClean="0">
                <a:solidFill>
                  <a:srgbClr val="0B4D83"/>
                </a:solidFill>
              </a:rPr>
              <a:t>A re-focus on the FAR and DFARS requirements.   </a:t>
            </a:r>
          </a:p>
          <a:p>
            <a:pPr>
              <a:buClr>
                <a:schemeClr val="bg2"/>
              </a:buClr>
              <a:buSzPct val="159000"/>
              <a:buFont typeface="Wingdings" panose="05000000000000000000" pitchFamily="2" charset="2"/>
              <a:buChar char="§"/>
            </a:pPr>
            <a:r>
              <a:rPr lang="en-US" sz="1600" b="1" dirty="0" smtClean="0">
                <a:solidFill>
                  <a:srgbClr val="0B4D83"/>
                </a:solidFill>
              </a:rPr>
              <a:t>FAR Clause 252.204-21 still requires 15 security controls with no POAM.  Law since 2013.</a:t>
            </a:r>
          </a:p>
          <a:p>
            <a:pPr marL="0" indent="0">
              <a:buClr>
                <a:schemeClr val="bg2"/>
              </a:buClr>
              <a:buSzPct val="159000"/>
              <a:buNone/>
            </a:pPr>
            <a:r>
              <a:rPr lang="en-US" sz="1600" b="1" dirty="0" smtClean="0">
                <a:solidFill>
                  <a:srgbClr val="0B4D83"/>
                </a:solidFill>
              </a:rPr>
              <a:t>                   This is the proposed </a:t>
            </a:r>
            <a:r>
              <a:rPr lang="en-US" sz="1600" b="1" u="sng" dirty="0" smtClean="0">
                <a:solidFill>
                  <a:srgbClr val="0B4D83"/>
                </a:solidFill>
              </a:rPr>
              <a:t>Foundational Level </a:t>
            </a:r>
            <a:r>
              <a:rPr lang="en-US" sz="1600" b="1" dirty="0" smtClean="0">
                <a:solidFill>
                  <a:srgbClr val="0B4D83"/>
                </a:solidFill>
              </a:rPr>
              <a:t>of CMMC 2.0    </a:t>
            </a:r>
          </a:p>
          <a:p>
            <a:pPr>
              <a:buClr>
                <a:schemeClr val="bg2"/>
              </a:buClr>
              <a:buSzPct val="159000"/>
              <a:buFont typeface="Wingdings" panose="05000000000000000000" pitchFamily="2" charset="2"/>
              <a:buChar char="§"/>
            </a:pPr>
            <a:r>
              <a:rPr lang="en-US" sz="1600" b="1" dirty="0" smtClean="0">
                <a:solidFill>
                  <a:srgbClr val="0B4D83"/>
                </a:solidFill>
              </a:rPr>
              <a:t>DFARS Clause 252.204-7012 still requires 110 security controls implemented as the definition of adequate protection for DoD CUI.  Law since 2017.</a:t>
            </a:r>
          </a:p>
          <a:p>
            <a:pPr marL="0" indent="0">
              <a:buClr>
                <a:schemeClr val="bg2"/>
              </a:buClr>
              <a:buSzPct val="159000"/>
              <a:buNone/>
            </a:pPr>
            <a:r>
              <a:rPr lang="en-US" sz="1600" b="1" dirty="0" smtClean="0">
                <a:solidFill>
                  <a:srgbClr val="0B4D83"/>
                </a:solidFill>
              </a:rPr>
              <a:t>                  This is the proposed </a:t>
            </a:r>
            <a:r>
              <a:rPr lang="en-US" sz="1600" b="1" u="sng" dirty="0" smtClean="0">
                <a:solidFill>
                  <a:srgbClr val="0B4D83"/>
                </a:solidFill>
              </a:rPr>
              <a:t>Advanced Level </a:t>
            </a:r>
            <a:r>
              <a:rPr lang="en-US" sz="1600" b="1" dirty="0" smtClean="0">
                <a:solidFill>
                  <a:srgbClr val="0B4D83"/>
                </a:solidFill>
              </a:rPr>
              <a:t>of CMMC 2.0</a:t>
            </a:r>
          </a:p>
          <a:p>
            <a:pPr>
              <a:buClr>
                <a:schemeClr val="bg2"/>
              </a:buClr>
              <a:buSzPct val="159000"/>
              <a:buFont typeface="Wingdings" panose="05000000000000000000" pitchFamily="2" charset="2"/>
              <a:buChar char="§"/>
            </a:pPr>
            <a:r>
              <a:rPr lang="en-US" sz="1600" b="1" dirty="0">
                <a:solidFill>
                  <a:srgbClr val="0B4D83"/>
                </a:solidFill>
              </a:rPr>
              <a:t>CMMC 2.0 will become a contract requirement once rulemaking is </a:t>
            </a:r>
            <a:r>
              <a:rPr lang="en-US" sz="1600" b="1" dirty="0" smtClean="0">
                <a:solidFill>
                  <a:srgbClr val="0B4D83"/>
                </a:solidFill>
              </a:rPr>
              <a:t>completed.  Late 2022 at the earliest.</a:t>
            </a:r>
          </a:p>
        </p:txBody>
      </p:sp>
      <p:sp>
        <p:nvSpPr>
          <p:cNvPr id="23" name="Rounded Rectangle 22"/>
          <p:cNvSpPr/>
          <p:nvPr/>
        </p:nvSpPr>
        <p:spPr>
          <a:xfrm>
            <a:off x="4194749" y="4398764"/>
            <a:ext cx="1963777" cy="1783375"/>
          </a:xfrm>
          <a:prstGeom prst="roundRect">
            <a:avLst>
              <a:gd name="adj" fmla="val 11512"/>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p:cNvSpPr>
            <a:spLocks noGrp="1"/>
          </p:cNvSpPr>
          <p:nvPr>
            <p:ph type="ftr" sz="quarter" idx="11"/>
          </p:nvPr>
        </p:nvSpPr>
        <p:spPr/>
        <p:txBody>
          <a:bodyPr/>
          <a:lstStyle/>
          <a:p>
            <a:r>
              <a:rPr lang="en-US" dirty="0" smtClean="0"/>
              <a:t>Distribution Statement A: Approved for public release. Distribution is unlimited. Case Number: AFRL-2021-4521, 22 Dec 2021</a:t>
            </a:r>
            <a:endParaRPr lang="en-US" dirty="0"/>
          </a:p>
        </p:txBody>
      </p:sp>
      <p:sp>
        <p:nvSpPr>
          <p:cNvPr id="24" name="Rounded Rectangle 23"/>
          <p:cNvSpPr/>
          <p:nvPr/>
        </p:nvSpPr>
        <p:spPr>
          <a:xfrm>
            <a:off x="10226785" y="4530385"/>
            <a:ext cx="1731689" cy="1514168"/>
          </a:xfrm>
          <a:prstGeom prst="roundRect">
            <a:avLst>
              <a:gd name="adj" fmla="val 66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ounded Rectangle 28"/>
          <p:cNvSpPr/>
          <p:nvPr/>
        </p:nvSpPr>
        <p:spPr>
          <a:xfrm>
            <a:off x="8254545" y="4530385"/>
            <a:ext cx="1731689" cy="1514168"/>
          </a:xfrm>
          <a:prstGeom prst="roundRect">
            <a:avLst>
              <a:gd name="adj" fmla="val 660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ounded Rectangle 29"/>
          <p:cNvSpPr/>
          <p:nvPr/>
        </p:nvSpPr>
        <p:spPr>
          <a:xfrm>
            <a:off x="6282304" y="4530385"/>
            <a:ext cx="1731689" cy="1514168"/>
          </a:xfrm>
          <a:prstGeom prst="roundRect">
            <a:avLst>
              <a:gd name="adj" fmla="val 660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ounded Rectangle 30"/>
          <p:cNvSpPr/>
          <p:nvPr/>
        </p:nvSpPr>
        <p:spPr>
          <a:xfrm>
            <a:off x="4310063" y="4530385"/>
            <a:ext cx="1731689" cy="1514168"/>
          </a:xfrm>
          <a:prstGeom prst="roundRect">
            <a:avLst>
              <a:gd name="adj" fmla="val 660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ounded Rectangle 31"/>
          <p:cNvSpPr/>
          <p:nvPr/>
        </p:nvSpPr>
        <p:spPr>
          <a:xfrm>
            <a:off x="2337822" y="4530385"/>
            <a:ext cx="1731689" cy="1514168"/>
          </a:xfrm>
          <a:prstGeom prst="roundRect">
            <a:avLst>
              <a:gd name="adj" fmla="val 6602"/>
            </a:avLst>
          </a:prstGeom>
          <a:solidFill>
            <a:srgbClr val="896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ounded Rectangle 32"/>
          <p:cNvSpPr/>
          <p:nvPr/>
        </p:nvSpPr>
        <p:spPr>
          <a:xfrm>
            <a:off x="365581" y="4530385"/>
            <a:ext cx="1731689" cy="1514168"/>
          </a:xfrm>
          <a:prstGeom prst="roundRect">
            <a:avLst>
              <a:gd name="adj" fmla="val 660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p:nvSpPr>
        <p:spPr>
          <a:xfrm>
            <a:off x="10226785" y="4555039"/>
            <a:ext cx="1731689" cy="1384995"/>
          </a:xfrm>
          <a:prstGeom prst="rect">
            <a:avLst/>
          </a:prstGeom>
        </p:spPr>
        <p:txBody>
          <a:bodyPr wrap="square">
            <a:spAutoFit/>
          </a:bodyPr>
          <a:lstStyle/>
          <a:p>
            <a:r>
              <a:rPr lang="en-US" sz="1350" b="1" dirty="0" smtClean="0">
                <a:solidFill>
                  <a:schemeClr val="bg1"/>
                </a:solidFill>
              </a:rPr>
              <a:t>DFARS Clause </a:t>
            </a:r>
          </a:p>
          <a:p>
            <a:r>
              <a:rPr lang="en-US" sz="1350" b="1" dirty="0" smtClean="0">
                <a:solidFill>
                  <a:schemeClr val="bg1"/>
                </a:solidFill>
              </a:rPr>
              <a:t>252.204-7021        </a:t>
            </a:r>
          </a:p>
          <a:p>
            <a:r>
              <a:rPr lang="en-US" sz="1350" b="1" dirty="0" smtClean="0">
                <a:solidFill>
                  <a:schemeClr val="bg1"/>
                </a:solidFill>
              </a:rPr>
              <a:t>Cybersecurity Maturity Model Certification Requirement</a:t>
            </a:r>
            <a:endParaRPr lang="en-US" sz="1350" b="1" dirty="0">
              <a:solidFill>
                <a:schemeClr val="bg1"/>
              </a:solidFill>
            </a:endParaRPr>
          </a:p>
        </p:txBody>
      </p:sp>
      <p:sp>
        <p:nvSpPr>
          <p:cNvPr id="35" name="Rectangle 34"/>
          <p:cNvSpPr/>
          <p:nvPr/>
        </p:nvSpPr>
        <p:spPr>
          <a:xfrm>
            <a:off x="8254544" y="4558271"/>
            <a:ext cx="1731690" cy="1384995"/>
          </a:xfrm>
          <a:prstGeom prst="rect">
            <a:avLst/>
          </a:prstGeom>
        </p:spPr>
        <p:txBody>
          <a:bodyPr wrap="square">
            <a:spAutoFit/>
          </a:bodyPr>
          <a:lstStyle/>
          <a:p>
            <a:r>
              <a:rPr lang="en-US" sz="1350" b="1" dirty="0" smtClean="0">
                <a:solidFill>
                  <a:schemeClr val="bg1"/>
                </a:solidFill>
              </a:rPr>
              <a:t>DFARS Clause 252.204-7019/20</a:t>
            </a:r>
          </a:p>
          <a:p>
            <a:r>
              <a:rPr lang="en-US" sz="1350" b="1" dirty="0" smtClean="0">
                <a:solidFill>
                  <a:schemeClr val="bg1"/>
                </a:solidFill>
              </a:rPr>
              <a:t>NIST </a:t>
            </a:r>
            <a:r>
              <a:rPr lang="en-US" sz="1350" b="1" dirty="0">
                <a:solidFill>
                  <a:schemeClr val="bg1"/>
                </a:solidFill>
              </a:rPr>
              <a:t>SP </a:t>
            </a:r>
            <a:r>
              <a:rPr lang="en-US" sz="1350" b="1" dirty="0" smtClean="0">
                <a:solidFill>
                  <a:schemeClr val="bg1"/>
                </a:solidFill>
              </a:rPr>
              <a:t>800-171               </a:t>
            </a:r>
            <a:r>
              <a:rPr lang="en-US" sz="1350" b="1" dirty="0">
                <a:solidFill>
                  <a:schemeClr val="bg1"/>
                </a:solidFill>
              </a:rPr>
              <a:t>DoD Assessment Requirements</a:t>
            </a:r>
            <a:r>
              <a:rPr lang="en-US" sz="1350" b="1" dirty="0" smtClean="0">
                <a:solidFill>
                  <a:schemeClr val="bg1"/>
                </a:solidFill>
              </a:rPr>
              <a:t>. </a:t>
            </a:r>
          </a:p>
          <a:p>
            <a:endParaRPr lang="en-US" sz="1350" b="1" dirty="0">
              <a:solidFill>
                <a:schemeClr val="bg1"/>
              </a:solidFill>
            </a:endParaRPr>
          </a:p>
        </p:txBody>
      </p:sp>
      <p:sp>
        <p:nvSpPr>
          <p:cNvPr id="36" name="Rectangle 35"/>
          <p:cNvSpPr/>
          <p:nvPr/>
        </p:nvSpPr>
        <p:spPr>
          <a:xfrm>
            <a:off x="6282303" y="4551496"/>
            <a:ext cx="1725428" cy="1384995"/>
          </a:xfrm>
          <a:prstGeom prst="rect">
            <a:avLst/>
          </a:prstGeom>
        </p:spPr>
        <p:txBody>
          <a:bodyPr wrap="square">
            <a:spAutoFit/>
          </a:bodyPr>
          <a:lstStyle/>
          <a:p>
            <a:r>
              <a:rPr lang="en-US" sz="1350" b="1" dirty="0" smtClean="0">
                <a:solidFill>
                  <a:schemeClr val="bg1"/>
                </a:solidFill>
              </a:rPr>
              <a:t>DFARS  Clause 252.204-7008 </a:t>
            </a:r>
            <a:r>
              <a:rPr lang="en-US" sz="1350" b="1" dirty="0">
                <a:solidFill>
                  <a:schemeClr val="bg1"/>
                </a:solidFill>
              </a:rPr>
              <a:t>Compliance with safeguarding </a:t>
            </a:r>
            <a:endParaRPr lang="en-US" sz="1350" b="1" dirty="0" smtClean="0">
              <a:solidFill>
                <a:schemeClr val="bg1"/>
              </a:solidFill>
            </a:endParaRPr>
          </a:p>
          <a:p>
            <a:r>
              <a:rPr lang="en-US" sz="1350" b="1" dirty="0" smtClean="0">
                <a:solidFill>
                  <a:schemeClr val="bg1"/>
                </a:solidFill>
              </a:rPr>
              <a:t>covered </a:t>
            </a:r>
            <a:r>
              <a:rPr lang="en-US" sz="1350" b="1" dirty="0">
                <a:solidFill>
                  <a:schemeClr val="bg1"/>
                </a:solidFill>
              </a:rPr>
              <a:t>defense information controls</a:t>
            </a:r>
          </a:p>
        </p:txBody>
      </p:sp>
      <p:sp>
        <p:nvSpPr>
          <p:cNvPr id="37" name="Rectangle 36"/>
          <p:cNvSpPr/>
          <p:nvPr/>
        </p:nvSpPr>
        <p:spPr>
          <a:xfrm>
            <a:off x="4311323" y="4555038"/>
            <a:ext cx="1832211" cy="1384995"/>
          </a:xfrm>
          <a:prstGeom prst="rect">
            <a:avLst/>
          </a:prstGeom>
        </p:spPr>
        <p:txBody>
          <a:bodyPr wrap="square">
            <a:spAutoFit/>
          </a:bodyPr>
          <a:lstStyle/>
          <a:p>
            <a:r>
              <a:rPr lang="en-US" sz="1350" b="1" dirty="0" smtClean="0">
                <a:solidFill>
                  <a:schemeClr val="bg1"/>
                </a:solidFill>
              </a:rPr>
              <a:t>DFARS </a:t>
            </a:r>
            <a:r>
              <a:rPr lang="en-US" sz="1350" b="1" dirty="0">
                <a:solidFill>
                  <a:schemeClr val="bg1"/>
                </a:solidFill>
              </a:rPr>
              <a:t>Clause </a:t>
            </a:r>
            <a:endParaRPr lang="en-US" sz="1350" b="1" dirty="0" smtClean="0">
              <a:solidFill>
                <a:schemeClr val="bg1"/>
              </a:solidFill>
            </a:endParaRPr>
          </a:p>
          <a:p>
            <a:r>
              <a:rPr lang="en-US" sz="1350" b="1" dirty="0" smtClean="0">
                <a:solidFill>
                  <a:schemeClr val="bg1"/>
                </a:solidFill>
              </a:rPr>
              <a:t>252.204-7012</a:t>
            </a:r>
            <a:r>
              <a:rPr lang="en-US" sz="1350" b="1" dirty="0">
                <a:solidFill>
                  <a:schemeClr val="bg1"/>
                </a:solidFill>
              </a:rPr>
              <a:t>, </a:t>
            </a:r>
            <a:r>
              <a:rPr lang="en-US" sz="1350" b="1" dirty="0" smtClean="0">
                <a:solidFill>
                  <a:schemeClr val="bg1"/>
                </a:solidFill>
              </a:rPr>
              <a:t>Safeguarding Covered </a:t>
            </a:r>
            <a:r>
              <a:rPr lang="en-US" sz="1350" b="1" dirty="0">
                <a:solidFill>
                  <a:schemeClr val="bg1"/>
                </a:solidFill>
              </a:rPr>
              <a:t>Defense Information and </a:t>
            </a:r>
            <a:r>
              <a:rPr lang="en-US" sz="1350" b="1" dirty="0" smtClean="0">
                <a:solidFill>
                  <a:schemeClr val="bg1"/>
                </a:solidFill>
              </a:rPr>
              <a:t>Cyber </a:t>
            </a:r>
            <a:r>
              <a:rPr lang="en-US" sz="1350" b="1" dirty="0">
                <a:solidFill>
                  <a:schemeClr val="bg1"/>
                </a:solidFill>
              </a:rPr>
              <a:t>Incident </a:t>
            </a:r>
            <a:r>
              <a:rPr lang="en-US" sz="1350" b="1" dirty="0" smtClean="0">
                <a:solidFill>
                  <a:schemeClr val="bg1"/>
                </a:solidFill>
              </a:rPr>
              <a:t>Reporting</a:t>
            </a:r>
            <a:endParaRPr lang="en-US" sz="1350" b="1" dirty="0">
              <a:solidFill>
                <a:schemeClr val="bg1"/>
              </a:solidFill>
            </a:endParaRPr>
          </a:p>
        </p:txBody>
      </p:sp>
      <p:sp>
        <p:nvSpPr>
          <p:cNvPr id="38" name="Rectangle 37"/>
          <p:cNvSpPr/>
          <p:nvPr/>
        </p:nvSpPr>
        <p:spPr>
          <a:xfrm>
            <a:off x="2335498" y="4558271"/>
            <a:ext cx="1734013" cy="1384995"/>
          </a:xfrm>
          <a:prstGeom prst="rect">
            <a:avLst/>
          </a:prstGeom>
        </p:spPr>
        <p:txBody>
          <a:bodyPr wrap="square">
            <a:spAutoFit/>
          </a:bodyPr>
          <a:lstStyle/>
          <a:p>
            <a:r>
              <a:rPr lang="en-US" sz="1350" b="1" dirty="0" smtClean="0">
                <a:solidFill>
                  <a:schemeClr val="bg1"/>
                </a:solidFill>
              </a:rPr>
              <a:t>FAR Clause </a:t>
            </a:r>
          </a:p>
          <a:p>
            <a:r>
              <a:rPr lang="en-US" sz="1350" b="1" dirty="0" smtClean="0">
                <a:solidFill>
                  <a:schemeClr val="bg1"/>
                </a:solidFill>
              </a:rPr>
              <a:t>252.204-21 </a:t>
            </a:r>
          </a:p>
          <a:p>
            <a:r>
              <a:rPr lang="en-US" sz="1350" b="1" dirty="0" smtClean="0">
                <a:solidFill>
                  <a:schemeClr val="bg1"/>
                </a:solidFill>
              </a:rPr>
              <a:t>Basic </a:t>
            </a:r>
            <a:r>
              <a:rPr lang="en-US" sz="1350" b="1" dirty="0">
                <a:solidFill>
                  <a:schemeClr val="bg1"/>
                </a:solidFill>
              </a:rPr>
              <a:t>Safeguarding </a:t>
            </a:r>
            <a:endParaRPr lang="en-US" sz="1350" b="1" dirty="0" smtClean="0">
              <a:solidFill>
                <a:schemeClr val="bg1"/>
              </a:solidFill>
            </a:endParaRPr>
          </a:p>
          <a:p>
            <a:r>
              <a:rPr lang="en-US" sz="1350" b="1" dirty="0" smtClean="0">
                <a:solidFill>
                  <a:schemeClr val="bg1"/>
                </a:solidFill>
              </a:rPr>
              <a:t>of </a:t>
            </a:r>
            <a:r>
              <a:rPr lang="en-US" sz="1350" b="1" dirty="0">
                <a:solidFill>
                  <a:schemeClr val="bg1"/>
                </a:solidFill>
              </a:rPr>
              <a:t>Covered </a:t>
            </a:r>
            <a:endParaRPr lang="en-US" sz="1350" b="1" dirty="0" smtClean="0">
              <a:solidFill>
                <a:schemeClr val="bg1"/>
              </a:solidFill>
            </a:endParaRPr>
          </a:p>
          <a:p>
            <a:r>
              <a:rPr lang="en-US" sz="1350" b="1" dirty="0" smtClean="0">
                <a:solidFill>
                  <a:schemeClr val="bg1"/>
                </a:solidFill>
              </a:rPr>
              <a:t>Contractor </a:t>
            </a:r>
          </a:p>
          <a:p>
            <a:r>
              <a:rPr lang="en-US" sz="1350" b="1" dirty="0" smtClean="0">
                <a:solidFill>
                  <a:schemeClr val="bg1"/>
                </a:solidFill>
              </a:rPr>
              <a:t>Information </a:t>
            </a:r>
            <a:r>
              <a:rPr lang="en-US" sz="1350" b="1" dirty="0">
                <a:solidFill>
                  <a:schemeClr val="bg1"/>
                </a:solidFill>
              </a:rPr>
              <a:t>Systems</a:t>
            </a:r>
          </a:p>
        </p:txBody>
      </p:sp>
      <p:sp>
        <p:nvSpPr>
          <p:cNvPr id="39" name="Rectangle 38"/>
          <p:cNvSpPr/>
          <p:nvPr/>
        </p:nvSpPr>
        <p:spPr>
          <a:xfrm>
            <a:off x="373922" y="4553499"/>
            <a:ext cx="1721024" cy="954107"/>
          </a:xfrm>
          <a:prstGeom prst="rect">
            <a:avLst/>
          </a:prstGeom>
        </p:spPr>
        <p:txBody>
          <a:bodyPr wrap="square">
            <a:spAutoFit/>
          </a:bodyPr>
          <a:lstStyle/>
          <a:p>
            <a:r>
              <a:rPr lang="en-US" sz="1350" b="1" dirty="0" smtClean="0">
                <a:solidFill>
                  <a:schemeClr val="bg1"/>
                </a:solidFill>
              </a:rPr>
              <a:t>DFARS Clause</a:t>
            </a:r>
          </a:p>
          <a:p>
            <a:r>
              <a:rPr lang="en-US" sz="1350" b="1" dirty="0" smtClean="0">
                <a:solidFill>
                  <a:schemeClr val="bg1"/>
                </a:solidFill>
              </a:rPr>
              <a:t>252.239-7010 </a:t>
            </a:r>
          </a:p>
          <a:p>
            <a:r>
              <a:rPr lang="en-US" sz="1350" b="1" dirty="0" smtClean="0">
                <a:solidFill>
                  <a:schemeClr val="bg1"/>
                </a:solidFill>
              </a:rPr>
              <a:t>Cloud Computing Services </a:t>
            </a:r>
            <a:endParaRPr lang="en-US" sz="1350" b="1" dirty="0">
              <a:solidFill>
                <a:schemeClr val="bg1"/>
              </a:solidFill>
            </a:endParaRPr>
          </a:p>
        </p:txBody>
      </p:sp>
      <p:sp>
        <p:nvSpPr>
          <p:cNvPr id="41" name="Rounded Rectangle 40"/>
          <p:cNvSpPr/>
          <p:nvPr/>
        </p:nvSpPr>
        <p:spPr>
          <a:xfrm>
            <a:off x="2233374" y="4420979"/>
            <a:ext cx="1963777" cy="1783375"/>
          </a:xfrm>
          <a:prstGeom prst="roundRect">
            <a:avLst>
              <a:gd name="adj" fmla="val 11512"/>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7261288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77872"/>
            <a:ext cx="12191999" cy="588935"/>
          </a:xfrm>
        </p:spPr>
        <p:txBody>
          <a:bodyPr>
            <a:noAutofit/>
          </a:bodyPr>
          <a:lstStyle/>
          <a:p>
            <a:r>
              <a:rPr lang="en-US" dirty="0" smtClean="0"/>
              <a:t>Resources</a:t>
            </a:r>
            <a:endParaRPr lang="en-US" dirty="0"/>
          </a:p>
        </p:txBody>
      </p:sp>
      <p:sp>
        <p:nvSpPr>
          <p:cNvPr id="3" name="Content Placeholder 2"/>
          <p:cNvSpPr>
            <a:spLocks noGrp="1"/>
          </p:cNvSpPr>
          <p:nvPr>
            <p:ph idx="1"/>
          </p:nvPr>
        </p:nvSpPr>
        <p:spPr>
          <a:xfrm>
            <a:off x="1267493" y="1854927"/>
            <a:ext cx="10204928" cy="4305649"/>
          </a:xfrm>
        </p:spPr>
        <p:txBody>
          <a:bodyPr>
            <a:noAutofit/>
          </a:bodyPr>
          <a:lstStyle/>
          <a:p>
            <a:pPr>
              <a:buClr>
                <a:schemeClr val="bg2"/>
              </a:buClr>
              <a:buSzPct val="160000"/>
              <a:buFont typeface="Wingdings" panose="05000000000000000000" pitchFamily="2" charset="2"/>
              <a:buChar char="§"/>
            </a:pPr>
            <a:r>
              <a:rPr lang="en-US" sz="1800" b="1" dirty="0" smtClean="0"/>
              <a:t>DoD OSD A&amp;S  CMMC 2.0 Webpage</a:t>
            </a:r>
          </a:p>
          <a:p>
            <a:pPr lvl="1">
              <a:buClr>
                <a:schemeClr val="tx2"/>
              </a:buClr>
              <a:buSzPct val="160000"/>
              <a:buFont typeface="Wingdings" panose="05000000000000000000" pitchFamily="2" charset="2"/>
              <a:buChar char="§"/>
            </a:pPr>
            <a:r>
              <a:rPr lang="en-US" sz="1800" dirty="0" smtClean="0"/>
              <a:t>https</a:t>
            </a:r>
            <a:r>
              <a:rPr lang="en-US" sz="1800" dirty="0"/>
              <a:t>://www.acq.osd.mil/cmmc/index.html </a:t>
            </a:r>
            <a:endParaRPr lang="en-US" sz="1800" dirty="0" smtClean="0"/>
          </a:p>
          <a:p>
            <a:pPr>
              <a:buClr>
                <a:schemeClr val="bg2"/>
              </a:buClr>
              <a:buSzPct val="160000"/>
              <a:buFont typeface="Wingdings" panose="05000000000000000000" pitchFamily="2" charset="2"/>
              <a:buChar char="§"/>
            </a:pPr>
            <a:r>
              <a:rPr lang="en-US" sz="1800" b="1" dirty="0" smtClean="0"/>
              <a:t>CMMC 2.0 FAQ </a:t>
            </a:r>
            <a:r>
              <a:rPr lang="en-US" sz="1800" b="1" dirty="0" smtClean="0">
                <a:solidFill>
                  <a:schemeClr val="bg2"/>
                </a:solidFill>
              </a:rPr>
              <a:t>(changing every week)</a:t>
            </a:r>
          </a:p>
          <a:p>
            <a:pPr lvl="1">
              <a:buClr>
                <a:schemeClr val="tx2"/>
              </a:buClr>
              <a:buSzPct val="160000"/>
              <a:buFont typeface="Wingdings" panose="05000000000000000000" pitchFamily="2" charset="2"/>
              <a:buChar char="§"/>
            </a:pPr>
            <a:r>
              <a:rPr lang="en-US" sz="1800" dirty="0" smtClean="0"/>
              <a:t>https</a:t>
            </a:r>
            <a:r>
              <a:rPr lang="en-US" sz="1800" dirty="0"/>
              <a:t>://</a:t>
            </a:r>
            <a:r>
              <a:rPr lang="en-US" sz="1800" dirty="0" smtClean="0"/>
              <a:t>www.acq.osd.mil/cmmc/faq.html</a:t>
            </a:r>
          </a:p>
          <a:p>
            <a:pPr>
              <a:buClr>
                <a:schemeClr val="bg2"/>
              </a:buClr>
              <a:buSzPct val="160000"/>
              <a:buFont typeface="Wingdings" panose="05000000000000000000" pitchFamily="2" charset="2"/>
              <a:buChar char="§"/>
            </a:pPr>
            <a:r>
              <a:rPr lang="en-US" sz="1800" b="1" dirty="0" smtClean="0"/>
              <a:t>How </a:t>
            </a:r>
            <a:r>
              <a:rPr lang="en-US" sz="1800" b="1" dirty="0"/>
              <a:t>will my organization know what CMMC level is required for a contract?</a:t>
            </a:r>
          </a:p>
          <a:p>
            <a:pPr lvl="1">
              <a:buClr>
                <a:schemeClr val="tx2"/>
              </a:buClr>
              <a:buSzPct val="160000"/>
              <a:buFont typeface="Wingdings" panose="05000000000000000000" pitchFamily="2" charset="2"/>
              <a:buChar char="§"/>
            </a:pPr>
            <a:r>
              <a:rPr lang="en-US" sz="1800" dirty="0"/>
              <a:t>Once CMMC 2.0 is implemented, DoD will specify the required CMMC level in the solicitation and in any Requests for Information (RFIs), if utilized</a:t>
            </a:r>
            <a:r>
              <a:rPr lang="en-US" sz="1800" dirty="0" smtClean="0"/>
              <a:t>.</a:t>
            </a:r>
          </a:p>
          <a:p>
            <a:pPr>
              <a:buClr>
                <a:schemeClr val="bg2"/>
              </a:buClr>
              <a:buSzPct val="160000"/>
              <a:buFont typeface="Wingdings" panose="05000000000000000000" pitchFamily="2" charset="2"/>
              <a:buChar char="§"/>
            </a:pPr>
            <a:r>
              <a:rPr lang="en-US" sz="1800" b="1" dirty="0"/>
              <a:t>Will my organization need to be certified if it does not handle CUI?</a:t>
            </a:r>
          </a:p>
          <a:p>
            <a:pPr lvl="1">
              <a:buClr>
                <a:schemeClr val="tx2"/>
              </a:buClr>
              <a:buSzPct val="160000"/>
              <a:buFont typeface="Wingdings" panose="05000000000000000000" pitchFamily="2" charset="2"/>
              <a:buChar char="§"/>
            </a:pPr>
            <a:r>
              <a:rPr lang="en-US" sz="1800" dirty="0"/>
              <a:t>DoD’s </a:t>
            </a:r>
            <a:r>
              <a:rPr lang="en-US" sz="1800" dirty="0">
                <a:solidFill>
                  <a:srgbClr val="FF0000"/>
                </a:solidFill>
              </a:rPr>
              <a:t>intent</a:t>
            </a:r>
            <a:r>
              <a:rPr lang="en-US" sz="1800" dirty="0"/>
              <a:t> under CMMC 2.0 is that if a DIB company does not process, store, or transmit Controlled Unclassified Information (CUI) on its unclassified network, but does process, store or handle Federal Contract Information (FCI), then it must perform a CMMC Level 1 self-assessment and submit the results with an annual affirmation by a senior company official into SPRS</a:t>
            </a:r>
            <a:r>
              <a:rPr lang="en-US" sz="1800" dirty="0" smtClean="0"/>
              <a:t>.</a:t>
            </a:r>
            <a:endParaRPr lang="en-US" sz="1800" dirty="0"/>
          </a:p>
        </p:txBody>
      </p:sp>
      <p:sp>
        <p:nvSpPr>
          <p:cNvPr id="4" name="Footer Placeholder 3"/>
          <p:cNvSpPr>
            <a:spLocks noGrp="1"/>
          </p:cNvSpPr>
          <p:nvPr>
            <p:ph type="ftr" sz="quarter" idx="11"/>
          </p:nvPr>
        </p:nvSpPr>
        <p:spPr/>
        <p:txBody>
          <a:bodyPr/>
          <a:lstStyle/>
          <a:p>
            <a:r>
              <a:rPr lang="en-US" dirty="0" smtClean="0"/>
              <a:t>Distribution Statement A: Approved for public release. Distribution is unlimited. Case Number: AFRL-2021-4521, 22 Dec 2021</a:t>
            </a:r>
            <a:endParaRPr lang="en-US" dirty="0"/>
          </a:p>
        </p:txBody>
      </p:sp>
    </p:spTree>
    <p:extLst>
      <p:ext uri="{BB962C8B-B14F-4D97-AF65-F5344CB8AC3E}">
        <p14:creationId xmlns:p14="http://schemas.microsoft.com/office/powerpoint/2010/main" val="257437603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45725"/>
            <a:ext cx="12191999" cy="614404"/>
          </a:xfrm>
        </p:spPr>
        <p:txBody>
          <a:bodyPr>
            <a:noAutofit/>
          </a:bodyPr>
          <a:lstStyle/>
          <a:p>
            <a:r>
              <a:rPr lang="en-US" dirty="0" smtClean="0"/>
              <a:t>Any Questions?</a:t>
            </a:r>
            <a:endParaRPr lang="en-US" dirty="0"/>
          </a:p>
        </p:txBody>
      </p:sp>
      <p:sp>
        <p:nvSpPr>
          <p:cNvPr id="3" name="Content Placeholder 2"/>
          <p:cNvSpPr>
            <a:spLocks noGrp="1"/>
          </p:cNvSpPr>
          <p:nvPr>
            <p:ph idx="1"/>
          </p:nvPr>
        </p:nvSpPr>
        <p:spPr>
          <a:xfrm>
            <a:off x="1115879" y="2084110"/>
            <a:ext cx="9903416" cy="3829050"/>
          </a:xfrm>
        </p:spPr>
        <p:txBody>
          <a:bodyPr>
            <a:noAutofit/>
          </a:bodyPr>
          <a:lstStyle/>
          <a:p>
            <a:pPr>
              <a:buSzPct val="160000"/>
              <a:buFont typeface="Wingdings" panose="05000000000000000000" pitchFamily="2" charset="2"/>
              <a:buChar char="§"/>
            </a:pPr>
            <a:r>
              <a:rPr lang="en-US" sz="2000" dirty="0" smtClean="0"/>
              <a:t>This briefing is not a substitute for reading the FAR and DFARS in your contract.</a:t>
            </a:r>
          </a:p>
          <a:p>
            <a:pPr>
              <a:buSzPct val="160000"/>
              <a:buFont typeface="Wingdings" panose="05000000000000000000" pitchFamily="2" charset="2"/>
              <a:buChar char="§"/>
            </a:pPr>
            <a:r>
              <a:rPr lang="en-US" sz="2000" dirty="0" smtClean="0"/>
              <a:t>This </a:t>
            </a:r>
            <a:r>
              <a:rPr lang="en-US" sz="2000" dirty="0"/>
              <a:t>presentation and other presentations in the DAF CISO Blue Cyber Educational Series and be found on the DAF CISO  webpage:  </a:t>
            </a:r>
            <a:r>
              <a:rPr lang="en-US" sz="2000" dirty="0">
                <a:hlinkClick r:id="rId3"/>
              </a:rPr>
              <a:t>https://www.safcn.af.mil/Organizations/CISO-Homepage/Small-Business-Cybersecurity-Information</a:t>
            </a:r>
            <a:r>
              <a:rPr lang="en-US" sz="2000" dirty="0" smtClean="0">
                <a:hlinkClick r:id="rId3"/>
              </a:rPr>
              <a:t>/</a:t>
            </a:r>
            <a:endParaRPr lang="en-US" sz="2000" dirty="0" smtClean="0"/>
          </a:p>
          <a:p>
            <a:pPr>
              <a:buSzPct val="160000"/>
              <a:buFont typeface="Wingdings" panose="05000000000000000000" pitchFamily="2" charset="2"/>
              <a:buChar char="§"/>
            </a:pPr>
            <a:r>
              <a:rPr lang="en-US" sz="2000" dirty="0" smtClean="0"/>
              <a:t>Please </a:t>
            </a:r>
            <a:r>
              <a:rPr lang="en-US" sz="2000" dirty="0"/>
              <a:t>provide questions, feedback or if you just want to talk about your cyber security /data protection questions to </a:t>
            </a:r>
            <a:r>
              <a:rPr lang="en-US" sz="2000" dirty="0">
                <a:hlinkClick r:id="rId4"/>
              </a:rPr>
              <a:t>Kelley.Kiernan@us.af.mil</a:t>
            </a:r>
            <a:endParaRPr lang="en-US" sz="2000" dirty="0"/>
          </a:p>
          <a:p>
            <a:pPr lvl="1">
              <a:buFont typeface="Wingdings" panose="05000000000000000000" pitchFamily="2" charset="2"/>
              <a:buChar char="Ø"/>
            </a:pPr>
            <a:r>
              <a:rPr lang="en-US" dirty="0"/>
              <a:t>Daily Office Hours for answering/researching </a:t>
            </a:r>
            <a:r>
              <a:rPr lang="en-US" b="1" dirty="0">
                <a:solidFill>
                  <a:srgbClr val="7030A0"/>
                </a:solidFill>
              </a:rPr>
              <a:t>your</a:t>
            </a:r>
            <a:r>
              <a:rPr lang="en-US" dirty="0">
                <a:solidFill>
                  <a:srgbClr val="7030A0"/>
                </a:solidFill>
              </a:rPr>
              <a:t> </a:t>
            </a:r>
            <a:r>
              <a:rPr lang="en-US" dirty="0" smtClean="0"/>
              <a:t>questions </a:t>
            </a:r>
            <a:r>
              <a:rPr lang="en-US" dirty="0"/>
              <a:t>about DAF Small Business cybersecurity and data protection</a:t>
            </a:r>
            <a:r>
              <a:rPr lang="en-US" dirty="0" smtClean="0"/>
              <a:t>!</a:t>
            </a:r>
          </a:p>
          <a:p>
            <a:pPr lvl="1">
              <a:buFont typeface="Wingdings" panose="05000000000000000000" pitchFamily="2" charset="2"/>
              <a:buChar char="Ø"/>
            </a:pPr>
            <a:r>
              <a:rPr lang="en-US" b="1" dirty="0" smtClean="0">
                <a:solidFill>
                  <a:srgbClr val="FF0000"/>
                </a:solidFill>
              </a:rPr>
              <a:t>Every Tuesday</a:t>
            </a:r>
            <a:r>
              <a:rPr lang="en-US" dirty="0" smtClean="0"/>
              <a:t>, dial in for the DAF CISO Small Business Cybersecurity Ask-Me-Anything</a:t>
            </a:r>
            <a:r>
              <a:rPr lang="en-US" dirty="0"/>
              <a:t>. Register in advance for this Zoom Webinar: </a:t>
            </a:r>
            <a:r>
              <a:rPr lang="en-US" dirty="0">
                <a:hlinkClick r:id="rId5"/>
              </a:rPr>
              <a:t>https://www.zoomgov.com/webinar/register/WN_CHsGAoWXTJSU5cDvEmQQHQ</a:t>
            </a:r>
            <a:r>
              <a:rPr lang="en-US" dirty="0"/>
              <a:t> </a:t>
            </a:r>
          </a:p>
        </p:txBody>
      </p:sp>
      <p:sp>
        <p:nvSpPr>
          <p:cNvPr id="6" name="Footer Placeholder 3"/>
          <p:cNvSpPr>
            <a:spLocks noGrp="1"/>
          </p:cNvSpPr>
          <p:nvPr>
            <p:ph type="ftr" sz="quarter" idx="11"/>
          </p:nvPr>
        </p:nvSpPr>
        <p:spPr>
          <a:xfrm>
            <a:off x="0" y="6444343"/>
            <a:ext cx="12191999" cy="413657"/>
          </a:xfrm>
        </p:spPr>
        <p:txBody>
          <a:bodyPr/>
          <a:lstStyle/>
          <a:p>
            <a:r>
              <a:rPr lang="en-US" dirty="0" smtClean="0"/>
              <a:t>Distribution Statement A: Approved for public release. Distribution is unlimited. Case Number: AFRL-2021-4521, 22 Dec 2021</a:t>
            </a:r>
            <a:endParaRPr lang="en-US" dirty="0"/>
          </a:p>
        </p:txBody>
      </p:sp>
    </p:spTree>
    <p:extLst>
      <p:ext uri="{BB962C8B-B14F-4D97-AF65-F5344CB8AC3E}">
        <p14:creationId xmlns:p14="http://schemas.microsoft.com/office/powerpoint/2010/main" val="147855224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8936" y="2726330"/>
            <a:ext cx="3551768" cy="2599993"/>
          </a:xfrm>
        </p:spPr>
        <p:txBody>
          <a:bodyPr>
            <a:noAutofit/>
          </a:bodyPr>
          <a:lstStyle/>
          <a:p>
            <a:r>
              <a:rPr lang="en-US" sz="2000" dirty="0" smtClean="0"/>
              <a:t>The Blue Cyber Education Series for DoD Small Businesses on</a:t>
            </a:r>
            <a:br>
              <a:rPr lang="en-US" sz="2000" dirty="0" smtClean="0"/>
            </a:br>
            <a:r>
              <a:rPr lang="en-US" sz="2000" dirty="0" smtClean="0"/>
              <a:t>DAF CISO webpage</a:t>
            </a:r>
            <a:br>
              <a:rPr lang="en-US" sz="2000" dirty="0" smtClean="0"/>
            </a:br>
            <a:r>
              <a:rPr lang="en-US" sz="2000" dirty="0" smtClean="0"/>
              <a:t> www.safcn.af.mil/Organizations/CISO-Homepage/Small-Business-Cybersecurity-Information/</a:t>
            </a:r>
            <a:br>
              <a:rPr lang="en-US" sz="2000" dirty="0" smtClean="0"/>
            </a:br>
            <a:r>
              <a:rPr lang="en-US" sz="2000" dirty="0"/>
              <a:t/>
            </a:r>
            <a:br>
              <a:rPr lang="en-US" sz="2000" dirty="0"/>
            </a:br>
            <a:r>
              <a:rPr lang="en-US" sz="2000" dirty="0" smtClean="0">
                <a:solidFill>
                  <a:srgbClr val="FF0000"/>
                </a:solidFill>
              </a:rPr>
              <a:t>Every Tuesday </a:t>
            </a:r>
            <a:r>
              <a:rPr lang="en-US" sz="2000" dirty="0" smtClean="0"/>
              <a:t>Small Business Cybersecurity Ask-Me-Anything</a:t>
            </a:r>
            <a:br>
              <a:rPr lang="en-US" sz="2000" dirty="0" smtClean="0"/>
            </a:br>
            <a:r>
              <a:rPr lang="en-US" sz="2000" dirty="0"/>
              <a:t>Register in advance for this Zoom Webinar: </a:t>
            </a:r>
            <a:r>
              <a:rPr lang="en-US" sz="2000" dirty="0">
                <a:hlinkClick r:id="rId3"/>
              </a:rPr>
              <a:t>https://www.zoomgov.com/webinar/register/WN_CHsGAoWXTJSU5cDvEmQQHQ</a:t>
            </a:r>
            <a:r>
              <a:rPr lang="en-US" sz="2000" dirty="0"/>
              <a:t> </a:t>
            </a:r>
            <a:br>
              <a:rPr lang="en-US" sz="2000" dirty="0"/>
            </a:br>
            <a:r>
              <a:rPr lang="en-US" sz="2000" dirty="0" smtClean="0">
                <a:solidFill>
                  <a:srgbClr val="7030A0"/>
                </a:solidFill>
              </a:rPr>
              <a:t> </a:t>
            </a:r>
            <a:r>
              <a:rPr lang="en-US" sz="2000" dirty="0"/>
              <a:t/>
            </a:r>
            <a:br>
              <a:rPr lang="en-US" sz="2000" dirty="0"/>
            </a:br>
            <a:endParaRPr lang="en-US" sz="2000" dirty="0"/>
          </a:p>
        </p:txBody>
      </p:sp>
      <p:sp>
        <p:nvSpPr>
          <p:cNvPr id="4" name="Footer Placeholder 3"/>
          <p:cNvSpPr>
            <a:spLocks noGrp="1"/>
          </p:cNvSpPr>
          <p:nvPr>
            <p:ph type="ftr" sz="quarter" idx="11"/>
          </p:nvPr>
        </p:nvSpPr>
        <p:spPr/>
        <p:txBody>
          <a:bodyPr/>
          <a:lstStyle/>
          <a:p>
            <a:r>
              <a:rPr lang="en-US" dirty="0" smtClean="0"/>
              <a:t>Distribution Statement A: Approved for public release. Distribution is unlimited. Case Number: AFRL-2021-4521, 22 Dec 2021</a:t>
            </a:r>
            <a:endParaRPr lang="en-US" dirty="0"/>
          </a:p>
        </p:txBody>
      </p:sp>
      <p:pic>
        <p:nvPicPr>
          <p:cNvPr id="5" name="Picture 4"/>
          <p:cNvPicPr>
            <a:picLocks noChangeAspect="1"/>
          </p:cNvPicPr>
          <p:nvPr/>
        </p:nvPicPr>
        <p:blipFill rotWithShape="1">
          <a:blip r:embed="rId4"/>
          <a:srcRect l="929" r="-1" b="2007"/>
          <a:stretch/>
        </p:blipFill>
        <p:spPr>
          <a:xfrm>
            <a:off x="4757979" y="154983"/>
            <a:ext cx="6275149" cy="6576871"/>
          </a:xfrm>
          <a:prstGeom prst="rect">
            <a:avLst/>
          </a:prstGeom>
        </p:spPr>
      </p:pic>
      <p:pic>
        <p:nvPicPr>
          <p:cNvPr id="3" name="Picture 2"/>
          <p:cNvPicPr>
            <a:picLocks noChangeAspect="1"/>
          </p:cNvPicPr>
          <p:nvPr/>
        </p:nvPicPr>
        <p:blipFill>
          <a:blip r:embed="rId5"/>
          <a:stretch>
            <a:fillRect/>
          </a:stretch>
        </p:blipFill>
        <p:spPr>
          <a:xfrm>
            <a:off x="4911041" y="1434556"/>
            <a:ext cx="6125858" cy="5299458"/>
          </a:xfrm>
          <a:prstGeom prst="rect">
            <a:avLst/>
          </a:prstGeom>
        </p:spPr>
      </p:pic>
    </p:spTree>
    <p:extLst>
      <p:ext uri="{BB962C8B-B14F-4D97-AF65-F5344CB8AC3E}">
        <p14:creationId xmlns:p14="http://schemas.microsoft.com/office/powerpoint/2010/main" val="23988278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33875" y="2162828"/>
            <a:ext cx="9607235" cy="3754874"/>
          </a:xfrm>
          <a:prstGeom prst="rect">
            <a:avLst/>
          </a:prstGeom>
        </p:spPr>
        <p:txBody>
          <a:bodyPr wrap="square">
            <a:spAutoFit/>
          </a:bodyPr>
          <a:lstStyle/>
          <a:p>
            <a:r>
              <a:rPr lang="en-US" sz="1700" dirty="0" smtClean="0"/>
              <a:t>Applies </a:t>
            </a:r>
            <a:r>
              <a:rPr lang="en-US" sz="1700" dirty="0"/>
              <a:t>when a cloud solution is being used to process data on the DoD's behalf or DoD is contracting with Cloud Service Provider to host/process data in a cloud </a:t>
            </a:r>
          </a:p>
          <a:p>
            <a:endParaRPr lang="en-US" sz="1700" dirty="0" smtClean="0"/>
          </a:p>
          <a:p>
            <a:r>
              <a:rPr lang="en-US" sz="1700" b="1" dirty="0" smtClean="0"/>
              <a:t>Ensures</a:t>
            </a:r>
            <a:r>
              <a:rPr lang="en-US" sz="1700" dirty="0" smtClean="0"/>
              <a:t> </a:t>
            </a:r>
            <a:r>
              <a:rPr lang="en-US" sz="1700" dirty="0"/>
              <a:t>that the cloud service provider: </a:t>
            </a:r>
            <a:endParaRPr lang="en-US" sz="1700" dirty="0" smtClean="0"/>
          </a:p>
          <a:p>
            <a:pPr marL="742950" lvl="1" indent="-285750">
              <a:buClr>
                <a:schemeClr val="bg2"/>
              </a:buClr>
              <a:buSzPct val="160000"/>
              <a:buFont typeface="Wingdings" charset="2"/>
              <a:buChar char="§"/>
            </a:pPr>
            <a:r>
              <a:rPr lang="en-US" sz="1700" b="1" dirty="0" smtClean="0"/>
              <a:t>Meets </a:t>
            </a:r>
            <a:r>
              <a:rPr lang="en-US" sz="1700" b="1" dirty="0"/>
              <a:t>requirements of the DoD Cloud Computing Security Requirements Guide </a:t>
            </a:r>
            <a:endParaRPr lang="en-US" sz="1700" b="1" dirty="0" smtClean="0"/>
          </a:p>
          <a:p>
            <a:pPr marL="742950" lvl="1" indent="-285750">
              <a:buClr>
                <a:schemeClr val="bg2"/>
              </a:buClr>
              <a:buSzPct val="160000"/>
              <a:buFont typeface="Wingdings" charset="2"/>
              <a:buChar char="§"/>
            </a:pPr>
            <a:r>
              <a:rPr lang="en-US" sz="1700" b="1" dirty="0" smtClean="0"/>
              <a:t>Use government-related data </a:t>
            </a:r>
            <a:r>
              <a:rPr lang="en-US" sz="1700" dirty="0"/>
              <a:t> </a:t>
            </a:r>
            <a:r>
              <a:rPr lang="en-US" sz="1700" b="1" dirty="0"/>
              <a:t>only to manage the operational environment that supports the </a:t>
            </a:r>
            <a:r>
              <a:rPr lang="en-US" sz="1700" b="1" dirty="0" smtClean="0"/>
              <a:t>Government data</a:t>
            </a:r>
            <a:r>
              <a:rPr lang="en-US" sz="1700" b="1" dirty="0"/>
              <a:t> and for no other purpose</a:t>
            </a:r>
            <a:r>
              <a:rPr lang="en-US" sz="1700" dirty="0"/>
              <a:t>  </a:t>
            </a:r>
            <a:endParaRPr lang="en-US" sz="1700" dirty="0" smtClean="0"/>
          </a:p>
          <a:p>
            <a:pPr marL="742950" lvl="1" indent="-285750">
              <a:buClr>
                <a:schemeClr val="bg2"/>
              </a:buClr>
              <a:buSzPct val="160000"/>
              <a:buFont typeface="Wingdings" charset="2"/>
              <a:buChar char="§"/>
            </a:pPr>
            <a:r>
              <a:rPr lang="en-US" sz="1700" b="1" dirty="0" smtClean="0"/>
              <a:t>Complies </a:t>
            </a:r>
            <a:r>
              <a:rPr lang="en-US" sz="1700" b="1" dirty="0"/>
              <a:t>with requirements for cyber incident reporting and damage </a:t>
            </a:r>
            <a:r>
              <a:rPr lang="en-US" sz="1700" b="1" dirty="0" smtClean="0"/>
              <a:t>assessment</a:t>
            </a:r>
            <a:endParaRPr lang="en-US" sz="1700" dirty="0"/>
          </a:p>
          <a:p>
            <a:endParaRPr lang="en-US" sz="1700" dirty="0" smtClean="0"/>
          </a:p>
          <a:p>
            <a:r>
              <a:rPr lang="en-US" sz="1700" dirty="0"/>
              <a:t>DFARS Clause 252.204-7012, Safeguarding Covered Defense Information and Cyber Incident Reporting, applies when a contractor intends to use an external cloud service provider to store, process, or transmit covered defense information in the performance of a contract. DFARS Clause 252.204-7012 requires the cloud service provider to meet security requirements equivalent to those established for the Federal Risk and Authorization Management Program (FedRAMP) Moderate baseline.</a:t>
            </a:r>
          </a:p>
        </p:txBody>
      </p:sp>
      <p:sp>
        <p:nvSpPr>
          <p:cNvPr id="6" name="Rounded Rectangle 5"/>
          <p:cNvSpPr/>
          <p:nvPr/>
        </p:nvSpPr>
        <p:spPr>
          <a:xfrm>
            <a:off x="349695" y="1343885"/>
            <a:ext cx="11375596" cy="536243"/>
          </a:xfrm>
          <a:prstGeom prst="roundRect">
            <a:avLst/>
          </a:prstGeom>
          <a:solidFill>
            <a:srgbClr val="C69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 </a:t>
            </a:r>
            <a:endParaRPr lang="en-US" sz="2400" dirty="0">
              <a:solidFill>
                <a:schemeClr val="bg1"/>
              </a:solidFill>
            </a:endParaRPr>
          </a:p>
        </p:txBody>
      </p:sp>
      <p:sp>
        <p:nvSpPr>
          <p:cNvPr id="5" name="Rectangle 4"/>
          <p:cNvSpPr/>
          <p:nvPr/>
        </p:nvSpPr>
        <p:spPr>
          <a:xfrm>
            <a:off x="2396584" y="1381175"/>
            <a:ext cx="7786042" cy="461665"/>
          </a:xfrm>
          <a:prstGeom prst="rect">
            <a:avLst/>
          </a:prstGeom>
        </p:spPr>
        <p:txBody>
          <a:bodyPr wrap="none">
            <a:spAutoFit/>
          </a:bodyPr>
          <a:lstStyle/>
          <a:p>
            <a:r>
              <a:rPr lang="en-US" sz="2400" b="1" dirty="0">
                <a:solidFill>
                  <a:schemeClr val="bg1"/>
                </a:solidFill>
              </a:rPr>
              <a:t>DFARS Clause 252.239-7010 ― Cloud Computing Services</a:t>
            </a:r>
          </a:p>
        </p:txBody>
      </p:sp>
      <p:sp>
        <p:nvSpPr>
          <p:cNvPr id="2" name="Footer Placeholder 1"/>
          <p:cNvSpPr>
            <a:spLocks noGrp="1"/>
          </p:cNvSpPr>
          <p:nvPr>
            <p:ph type="ftr" sz="quarter" idx="11"/>
          </p:nvPr>
        </p:nvSpPr>
        <p:spPr/>
        <p:txBody>
          <a:bodyPr/>
          <a:lstStyle/>
          <a:p>
            <a:r>
              <a:rPr lang="en-US" dirty="0" smtClean="0"/>
              <a:t>Distribution Statement A: Approved for public release. Distribution is unlimited. Case Number: AFRL-2021-3218, 22 September 2021.</a:t>
            </a:r>
            <a:endParaRPr lang="en-US" dirty="0"/>
          </a:p>
        </p:txBody>
      </p:sp>
    </p:spTree>
    <p:extLst>
      <p:ext uri="{BB962C8B-B14F-4D97-AF65-F5344CB8AC3E}">
        <p14:creationId xmlns:p14="http://schemas.microsoft.com/office/powerpoint/2010/main" val="38331397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76373" y="2053947"/>
            <a:ext cx="10014936" cy="4016484"/>
          </a:xfrm>
          <a:prstGeom prst="rect">
            <a:avLst/>
          </a:prstGeom>
        </p:spPr>
        <p:txBody>
          <a:bodyPr wrap="square">
            <a:spAutoFit/>
          </a:bodyPr>
          <a:lstStyle/>
          <a:p>
            <a:pPr fontAlgn="base"/>
            <a:r>
              <a:rPr lang="en-US" sz="1700" b="1" dirty="0"/>
              <a:t>Safeguarding requirements and </a:t>
            </a:r>
            <a:r>
              <a:rPr lang="en-US" sz="1700" b="1" dirty="0" smtClean="0"/>
              <a:t>procedures</a:t>
            </a:r>
            <a:endParaRPr lang="en-US" sz="1700" b="1" dirty="0"/>
          </a:p>
          <a:p>
            <a:pPr fontAlgn="base"/>
            <a:r>
              <a:rPr lang="en-US" sz="1700" dirty="0"/>
              <a:t>           (1) The Contractor shall apply the following basic safeguarding requirements and procedures to protect covered contractor information systems. Requirements and procedures for basic safeguarding of covered contractor information systems shall include, at a minimum, the following security controls:</a:t>
            </a:r>
          </a:p>
          <a:p>
            <a:pPr fontAlgn="base"/>
            <a:r>
              <a:rPr lang="en-US" sz="1700" dirty="0"/>
              <a:t>                </a:t>
            </a:r>
            <a:r>
              <a:rPr lang="en-US" sz="1700" dirty="0" smtClean="0"/>
              <a:t> </a:t>
            </a:r>
            <a:r>
              <a:rPr lang="en-US" sz="1700" i="1" u="sng" dirty="0" smtClean="0"/>
              <a:t>- The FAR lists 15 security controls, which are considered basic cyber hygiene</a:t>
            </a:r>
          </a:p>
          <a:p>
            <a:pPr fontAlgn="base"/>
            <a:r>
              <a:rPr lang="en-US" sz="1700" dirty="0" smtClean="0"/>
              <a:t>           (2) </a:t>
            </a:r>
            <a:r>
              <a:rPr lang="en-US" sz="1700" i="1" dirty="0" smtClean="0"/>
              <a:t>Other requirements.</a:t>
            </a:r>
            <a:r>
              <a:rPr lang="en-US" sz="1700" dirty="0" smtClean="0"/>
              <a:t> This clause does not relieve the Contractor of any other specific safeguarding requirements specified by Federal agencies and departments relating to covered contractor information systems generally or other Federal safeguarding requirements for controlled unclassified information (CUI) as established by Executive Order 13556.</a:t>
            </a:r>
          </a:p>
          <a:p>
            <a:pPr fontAlgn="base"/>
            <a:endParaRPr lang="en-US" sz="1700" dirty="0"/>
          </a:p>
          <a:p>
            <a:pPr fontAlgn="base"/>
            <a:r>
              <a:rPr lang="en-US" sz="1700" b="1" dirty="0" smtClean="0"/>
              <a:t>Flow-down the requirement</a:t>
            </a:r>
          </a:p>
          <a:p>
            <a:pPr fontAlgn="base"/>
            <a:r>
              <a:rPr lang="en-US" sz="1700" dirty="0" smtClean="0"/>
              <a:t>The </a:t>
            </a:r>
            <a:r>
              <a:rPr lang="en-US" sz="1700" dirty="0"/>
              <a:t>Contractor shall include the substance of this clause, including this paragraph (c), in subcontracts under this contract (including subcontracts for the acquisition of commercial items, other than commercially available off-the-shelf items), in which the subcontractor may have Federal contract information residing in or transiting through its information system.</a:t>
            </a:r>
          </a:p>
        </p:txBody>
      </p:sp>
      <p:sp>
        <p:nvSpPr>
          <p:cNvPr id="6" name="Rounded Rectangle 5"/>
          <p:cNvSpPr/>
          <p:nvPr/>
        </p:nvSpPr>
        <p:spPr>
          <a:xfrm>
            <a:off x="834013" y="1309980"/>
            <a:ext cx="11108156" cy="536243"/>
          </a:xfrm>
          <a:prstGeom prst="roundRect">
            <a:avLst/>
          </a:prstGeom>
          <a:solidFill>
            <a:srgbClr val="905D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 </a:t>
            </a:r>
            <a:endParaRPr lang="en-US" sz="2000" dirty="0">
              <a:solidFill>
                <a:schemeClr val="bg1"/>
              </a:solidFill>
            </a:endParaRPr>
          </a:p>
        </p:txBody>
      </p:sp>
      <p:sp>
        <p:nvSpPr>
          <p:cNvPr id="5" name="Rectangle 4"/>
          <p:cNvSpPr/>
          <p:nvPr/>
        </p:nvSpPr>
        <p:spPr>
          <a:xfrm>
            <a:off x="1710124" y="1378046"/>
            <a:ext cx="9481185" cy="400110"/>
          </a:xfrm>
          <a:prstGeom prst="rect">
            <a:avLst/>
          </a:prstGeom>
        </p:spPr>
        <p:txBody>
          <a:bodyPr wrap="none">
            <a:spAutoFit/>
          </a:bodyPr>
          <a:lstStyle/>
          <a:p>
            <a:r>
              <a:rPr lang="en-US" sz="2000" b="1" dirty="0" smtClean="0">
                <a:solidFill>
                  <a:schemeClr val="bg1"/>
                </a:solidFill>
              </a:rPr>
              <a:t>FAR </a:t>
            </a:r>
            <a:r>
              <a:rPr lang="en-US" sz="2000" b="1" dirty="0">
                <a:solidFill>
                  <a:schemeClr val="bg1"/>
                </a:solidFill>
              </a:rPr>
              <a:t>Clause 52.204-21 Basic Safeguarding of Covered Contractor Information </a:t>
            </a:r>
            <a:r>
              <a:rPr lang="en-US" sz="2000" b="1" dirty="0" smtClean="0">
                <a:solidFill>
                  <a:schemeClr val="bg1"/>
                </a:solidFill>
              </a:rPr>
              <a:t>Systems</a:t>
            </a:r>
            <a:endParaRPr lang="en-US" sz="2000" b="1" dirty="0">
              <a:solidFill>
                <a:schemeClr val="bg1"/>
              </a:solidFill>
            </a:endParaRPr>
          </a:p>
        </p:txBody>
      </p:sp>
      <p:sp>
        <p:nvSpPr>
          <p:cNvPr id="2" name="Footer Placeholder 1"/>
          <p:cNvSpPr>
            <a:spLocks noGrp="1"/>
          </p:cNvSpPr>
          <p:nvPr>
            <p:ph type="ftr" sz="quarter" idx="11"/>
          </p:nvPr>
        </p:nvSpPr>
        <p:spPr/>
        <p:txBody>
          <a:bodyPr/>
          <a:lstStyle/>
          <a:p>
            <a:r>
              <a:rPr lang="en-US" dirty="0" smtClean="0"/>
              <a:t>Distribution Statement A: Approved for public release. Distribution is unlimited. Case Number: AFRL-2021-3218, 22 September 2021.</a:t>
            </a:r>
            <a:endParaRPr lang="en-US" dirty="0"/>
          </a:p>
        </p:txBody>
      </p:sp>
    </p:spTree>
    <p:extLst>
      <p:ext uri="{BB962C8B-B14F-4D97-AF65-F5344CB8AC3E}">
        <p14:creationId xmlns:p14="http://schemas.microsoft.com/office/powerpoint/2010/main" val="8154884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301360" y="1357898"/>
            <a:ext cx="11375596" cy="852044"/>
          </a:xfrm>
          <a:prstGeom prst="roundRect">
            <a:avLst/>
          </a:prstGeom>
          <a:solidFill>
            <a:srgbClr val="00A1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DFARS </a:t>
            </a:r>
            <a:r>
              <a:rPr lang="en-US" sz="2400" b="1" dirty="0">
                <a:solidFill>
                  <a:schemeClr val="bg1"/>
                </a:solidFill>
              </a:rPr>
              <a:t>Clause 252.204-7012, </a:t>
            </a:r>
            <a:br>
              <a:rPr lang="en-US" sz="2400" b="1" dirty="0">
                <a:solidFill>
                  <a:schemeClr val="bg1"/>
                </a:solidFill>
              </a:rPr>
            </a:br>
            <a:r>
              <a:rPr lang="en-US" sz="2400" b="1" dirty="0">
                <a:solidFill>
                  <a:schemeClr val="bg1"/>
                </a:solidFill>
              </a:rPr>
              <a:t>Safeguarding Covered Defense Information and Cyber Incident </a:t>
            </a:r>
            <a:r>
              <a:rPr lang="en-US" sz="2400" b="1" dirty="0" smtClean="0">
                <a:solidFill>
                  <a:schemeClr val="bg1"/>
                </a:solidFill>
              </a:rPr>
              <a:t>Reporting</a:t>
            </a:r>
            <a:endParaRPr lang="en-US" sz="2400" b="1" dirty="0">
              <a:solidFill>
                <a:schemeClr val="bg1"/>
              </a:solidFill>
            </a:endParaRPr>
          </a:p>
        </p:txBody>
      </p:sp>
      <p:pic>
        <p:nvPicPr>
          <p:cNvPr id="12" name="Picture 1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78010" y="2668505"/>
            <a:ext cx="715266" cy="715266"/>
          </a:xfrm>
          <a:prstGeom prst="rect">
            <a:avLst/>
          </a:prstGeom>
        </p:spPr>
      </p:pic>
      <p:pic>
        <p:nvPicPr>
          <p:cNvPr id="13" name="Picture 1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78010" y="3484701"/>
            <a:ext cx="715266" cy="715266"/>
          </a:xfrm>
          <a:prstGeom prst="rect">
            <a:avLst/>
          </a:prstGeom>
        </p:spPr>
      </p:pic>
      <p:pic>
        <p:nvPicPr>
          <p:cNvPr id="15" name="Picture 14"/>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83145" y="4300897"/>
            <a:ext cx="715266" cy="715266"/>
          </a:xfrm>
          <a:prstGeom prst="rect">
            <a:avLst/>
          </a:prstGeom>
        </p:spPr>
      </p:pic>
      <p:pic>
        <p:nvPicPr>
          <p:cNvPr id="16" name="Picture 15"/>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78010" y="5218023"/>
            <a:ext cx="715266" cy="715266"/>
          </a:xfrm>
          <a:prstGeom prst="rect">
            <a:avLst/>
          </a:prstGeom>
        </p:spPr>
      </p:pic>
      <p:sp>
        <p:nvSpPr>
          <p:cNvPr id="18" name="Content Placeholder 2"/>
          <p:cNvSpPr txBox="1">
            <a:spLocks/>
          </p:cNvSpPr>
          <p:nvPr/>
        </p:nvSpPr>
        <p:spPr>
          <a:xfrm>
            <a:off x="1665961" y="2895246"/>
            <a:ext cx="5446317" cy="261783"/>
          </a:xfrm>
          <a:prstGeom prst="rect">
            <a:avLst/>
          </a:prstGeom>
        </p:spPr>
        <p:txBody>
          <a:bodyPr vert="horz" lIns="0" tIns="0" rIns="0" bIns="0" rtlCol="0" anchor="t">
            <a:noAutofit/>
          </a:bodyPr>
          <a:lstStyle>
            <a:lvl1pPr marL="285750" indent="-285750" algn="l" defTabSz="457200" rtl="0" eaLnBrk="1" latinLnBrk="0" hangingPunct="1">
              <a:spcBef>
                <a:spcPct val="20000"/>
              </a:spcBef>
              <a:spcAft>
                <a:spcPts val="600"/>
              </a:spcAft>
              <a:buClr>
                <a:schemeClr val="tx2"/>
              </a:buClr>
              <a:buSzPct val="145000"/>
              <a:buFont typeface="Arial"/>
              <a:buChar char="•"/>
              <a:defRPr sz="2400" b="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bg2"/>
              </a:buClr>
              <a:buSzPct val="145000"/>
              <a:buFont typeface="Wingdings" charset="2"/>
              <a:buChar char="§"/>
              <a:defRPr sz="2000" b="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tx2"/>
              </a:buClr>
              <a:buSzPct val="145000"/>
              <a:buFont typeface="Wingdings" charset="2"/>
              <a:buChar char="§"/>
              <a:defRPr sz="1800" b="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45000"/>
              <a:buFont typeface="Wingdings" charset="2"/>
              <a:buChar char="§"/>
              <a:defRPr sz="1600" b="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60000"/>
                  <a:lumOff val="40000"/>
                </a:schemeClr>
              </a:buClr>
              <a:buSzPct val="145000"/>
              <a:buFont typeface="Wingdings" charset="2"/>
              <a:buChar char="§"/>
              <a:defRPr sz="1400" b="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None/>
            </a:pPr>
            <a:r>
              <a:rPr lang="en-US" sz="2000" dirty="0"/>
              <a:t>Report cyber incidents </a:t>
            </a:r>
          </a:p>
        </p:txBody>
      </p:sp>
      <p:sp>
        <p:nvSpPr>
          <p:cNvPr id="19" name="Content Placeholder 2"/>
          <p:cNvSpPr txBox="1">
            <a:spLocks/>
          </p:cNvSpPr>
          <p:nvPr/>
        </p:nvSpPr>
        <p:spPr>
          <a:xfrm>
            <a:off x="1665957" y="3711442"/>
            <a:ext cx="5446317" cy="261783"/>
          </a:xfrm>
          <a:prstGeom prst="rect">
            <a:avLst/>
          </a:prstGeom>
        </p:spPr>
        <p:txBody>
          <a:bodyPr vert="horz" lIns="0" tIns="0" rIns="0" bIns="0" rtlCol="0" anchor="t">
            <a:noAutofit/>
          </a:bodyPr>
          <a:lstStyle>
            <a:lvl1pPr marL="285750" indent="-285750" algn="l" defTabSz="457200" rtl="0" eaLnBrk="1" latinLnBrk="0" hangingPunct="1">
              <a:spcBef>
                <a:spcPct val="20000"/>
              </a:spcBef>
              <a:spcAft>
                <a:spcPts val="600"/>
              </a:spcAft>
              <a:buClr>
                <a:schemeClr val="tx2"/>
              </a:buClr>
              <a:buSzPct val="145000"/>
              <a:buFont typeface="Arial"/>
              <a:buChar char="•"/>
              <a:defRPr sz="2400" b="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bg2"/>
              </a:buClr>
              <a:buSzPct val="145000"/>
              <a:buFont typeface="Wingdings" charset="2"/>
              <a:buChar char="§"/>
              <a:defRPr sz="2000" b="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tx2"/>
              </a:buClr>
              <a:buSzPct val="145000"/>
              <a:buFont typeface="Wingdings" charset="2"/>
              <a:buChar char="§"/>
              <a:defRPr sz="1800" b="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45000"/>
              <a:buFont typeface="Wingdings" charset="2"/>
              <a:buChar char="§"/>
              <a:defRPr sz="1600" b="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60000"/>
                  <a:lumOff val="40000"/>
                </a:schemeClr>
              </a:buClr>
              <a:buSzPct val="145000"/>
              <a:buFont typeface="Wingdings" charset="2"/>
              <a:buChar char="§"/>
              <a:defRPr sz="1400" b="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None/>
            </a:pPr>
            <a:r>
              <a:rPr lang="en-US" sz="2000" dirty="0"/>
              <a:t>Submit malicious software </a:t>
            </a:r>
          </a:p>
        </p:txBody>
      </p:sp>
      <p:sp>
        <p:nvSpPr>
          <p:cNvPr id="20" name="Content Placeholder 2"/>
          <p:cNvSpPr txBox="1">
            <a:spLocks/>
          </p:cNvSpPr>
          <p:nvPr/>
        </p:nvSpPr>
        <p:spPr>
          <a:xfrm>
            <a:off x="1665958" y="4527638"/>
            <a:ext cx="5446317" cy="261783"/>
          </a:xfrm>
          <a:prstGeom prst="rect">
            <a:avLst/>
          </a:prstGeom>
        </p:spPr>
        <p:txBody>
          <a:bodyPr vert="horz" lIns="0" tIns="0" rIns="0" bIns="0" rtlCol="0" anchor="t">
            <a:noAutofit/>
          </a:bodyPr>
          <a:lstStyle>
            <a:lvl1pPr marL="285750" indent="-285750" algn="l" defTabSz="457200" rtl="0" eaLnBrk="1" latinLnBrk="0" hangingPunct="1">
              <a:spcBef>
                <a:spcPct val="20000"/>
              </a:spcBef>
              <a:spcAft>
                <a:spcPts val="600"/>
              </a:spcAft>
              <a:buClr>
                <a:schemeClr val="tx2"/>
              </a:buClr>
              <a:buSzPct val="145000"/>
              <a:buFont typeface="Arial"/>
              <a:buChar char="•"/>
              <a:defRPr sz="2400" b="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bg2"/>
              </a:buClr>
              <a:buSzPct val="145000"/>
              <a:buFont typeface="Wingdings" charset="2"/>
              <a:buChar char="§"/>
              <a:defRPr sz="2000" b="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tx2"/>
              </a:buClr>
              <a:buSzPct val="145000"/>
              <a:buFont typeface="Wingdings" charset="2"/>
              <a:buChar char="§"/>
              <a:defRPr sz="1800" b="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45000"/>
              <a:buFont typeface="Wingdings" charset="2"/>
              <a:buChar char="§"/>
              <a:defRPr sz="1600" b="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60000"/>
                  <a:lumOff val="40000"/>
                </a:schemeClr>
              </a:buClr>
              <a:buSzPct val="145000"/>
              <a:buFont typeface="Wingdings" charset="2"/>
              <a:buChar char="§"/>
              <a:defRPr sz="1400" b="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None/>
            </a:pPr>
            <a:r>
              <a:rPr lang="en-US" sz="2000" dirty="0"/>
              <a:t>Facilitate damage assessment </a:t>
            </a:r>
          </a:p>
        </p:txBody>
      </p:sp>
      <p:sp>
        <p:nvSpPr>
          <p:cNvPr id="21" name="Content Placeholder 2"/>
          <p:cNvSpPr txBox="1">
            <a:spLocks/>
          </p:cNvSpPr>
          <p:nvPr/>
        </p:nvSpPr>
        <p:spPr>
          <a:xfrm>
            <a:off x="1665959" y="5444764"/>
            <a:ext cx="5446317" cy="261783"/>
          </a:xfrm>
          <a:prstGeom prst="rect">
            <a:avLst/>
          </a:prstGeom>
        </p:spPr>
        <p:txBody>
          <a:bodyPr vert="horz" lIns="0" tIns="0" rIns="0" bIns="0" rtlCol="0" anchor="t">
            <a:noAutofit/>
          </a:bodyPr>
          <a:lstStyle>
            <a:lvl1pPr marL="285750" indent="-285750" algn="l" defTabSz="457200" rtl="0" eaLnBrk="1" latinLnBrk="0" hangingPunct="1">
              <a:spcBef>
                <a:spcPct val="20000"/>
              </a:spcBef>
              <a:spcAft>
                <a:spcPts val="600"/>
              </a:spcAft>
              <a:buClr>
                <a:schemeClr val="tx2"/>
              </a:buClr>
              <a:buSzPct val="145000"/>
              <a:buFont typeface="Arial"/>
              <a:buChar char="•"/>
              <a:defRPr sz="2400" b="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bg2"/>
              </a:buClr>
              <a:buSzPct val="145000"/>
              <a:buFont typeface="Wingdings" charset="2"/>
              <a:buChar char="§"/>
              <a:defRPr sz="2000" b="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tx2"/>
              </a:buClr>
              <a:buSzPct val="145000"/>
              <a:buFont typeface="Wingdings" charset="2"/>
              <a:buChar char="§"/>
              <a:defRPr sz="1800" b="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45000"/>
              <a:buFont typeface="Wingdings" charset="2"/>
              <a:buChar char="§"/>
              <a:defRPr sz="1600" b="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60000"/>
                  <a:lumOff val="40000"/>
                </a:schemeClr>
              </a:buClr>
              <a:buSzPct val="145000"/>
              <a:buFont typeface="Wingdings" charset="2"/>
              <a:buChar char="§"/>
              <a:defRPr sz="1400" b="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None/>
            </a:pPr>
            <a:r>
              <a:rPr lang="en-US" sz="2000" dirty="0"/>
              <a:t>Safeguard covered defense information </a:t>
            </a:r>
          </a:p>
        </p:txBody>
      </p:sp>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55692" y="2668505"/>
            <a:ext cx="4821264" cy="3088354"/>
          </a:xfrm>
          <a:prstGeom prst="rect">
            <a:avLst/>
          </a:prstGeom>
        </p:spPr>
      </p:pic>
      <p:sp>
        <p:nvSpPr>
          <p:cNvPr id="2" name="Footer Placeholder 1"/>
          <p:cNvSpPr>
            <a:spLocks noGrp="1"/>
          </p:cNvSpPr>
          <p:nvPr>
            <p:ph type="ftr" sz="quarter" idx="11"/>
          </p:nvPr>
        </p:nvSpPr>
        <p:spPr/>
        <p:txBody>
          <a:bodyPr/>
          <a:lstStyle/>
          <a:p>
            <a:r>
              <a:rPr lang="en-US" dirty="0" smtClean="0"/>
              <a:t>Distribution Statement A: Approved for public release. Distribution is unlimited. Case Number: AFRL-2021-3218, 22 September 2021.</a:t>
            </a:r>
            <a:endParaRPr lang="en-US" dirty="0"/>
          </a:p>
        </p:txBody>
      </p:sp>
    </p:spTree>
    <p:extLst>
      <p:ext uri="{BB962C8B-B14F-4D97-AF65-F5344CB8AC3E}">
        <p14:creationId xmlns:p14="http://schemas.microsoft.com/office/powerpoint/2010/main" val="19214395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87201"/>
            <a:ext cx="12191999" cy="940526"/>
          </a:xfrm>
        </p:spPr>
        <p:txBody>
          <a:bodyPr/>
          <a:lstStyle/>
          <a:p>
            <a:r>
              <a:rPr lang="en-US" dirty="0"/>
              <a:t>What if there is a potential breach?</a:t>
            </a:r>
          </a:p>
        </p:txBody>
      </p:sp>
      <p:sp>
        <p:nvSpPr>
          <p:cNvPr id="3" name="Content Placeholder 2"/>
          <p:cNvSpPr>
            <a:spLocks noGrp="1"/>
          </p:cNvSpPr>
          <p:nvPr>
            <p:ph idx="1"/>
          </p:nvPr>
        </p:nvSpPr>
        <p:spPr>
          <a:xfrm>
            <a:off x="792480" y="1811110"/>
            <a:ext cx="10727520" cy="3829050"/>
          </a:xfrm>
        </p:spPr>
        <p:txBody>
          <a:bodyPr>
            <a:noAutofit/>
          </a:bodyPr>
          <a:lstStyle/>
          <a:p>
            <a:pPr marL="0" indent="0">
              <a:buNone/>
            </a:pPr>
            <a:r>
              <a:rPr lang="en-US" sz="1800" dirty="0"/>
              <a:t/>
            </a:r>
            <a:br>
              <a:rPr lang="en-US" sz="1800" dirty="0"/>
            </a:br>
            <a:r>
              <a:rPr lang="en-US" sz="1800" b="1" u="sng" dirty="0"/>
              <a:t>Don’t panic</a:t>
            </a:r>
            <a:r>
              <a:rPr lang="en-US" sz="1800" b="1" dirty="0"/>
              <a:t>. </a:t>
            </a:r>
            <a:r>
              <a:rPr lang="en-US" sz="1800" dirty="0"/>
              <a:t>Cybersecurity occurs in a dynamic environment. Hackers are constantly coming up with new ways to attack information systems, and DoD is constantly responding to these threats. Even if a contractor does everything right and institutes the strongest checks and controls, it is possible that someone will come up with a new way to penetrate these measures. DoD does not penalize contractors acting in good faith. The key is to work in partnership with DoD so that new strategies can be developed to stay one step ahead of the hackers.</a:t>
            </a:r>
          </a:p>
          <a:p>
            <a:pPr marL="0" indent="0">
              <a:buNone/>
            </a:pPr>
            <a:r>
              <a:rPr lang="en-US" sz="1800" b="1" u="sng" dirty="0"/>
              <a:t>Contact DoD immediately</a:t>
            </a:r>
            <a:r>
              <a:rPr lang="en-US" sz="1800" dirty="0"/>
              <a:t>. Bad news does not get any better with time. These attacks threaten America’s national security and put </a:t>
            </a:r>
            <a:r>
              <a:rPr lang="en-US" sz="1800" dirty="0" smtClean="0"/>
              <a:t>service members</a:t>
            </a:r>
            <a:r>
              <a:rPr lang="en-US" sz="1800" dirty="0"/>
              <a:t>’ lives at risk. DoD has to respond quickly to change operational plans and to implement measures to respond to new threats and vulnerabilities. Contractors should report any potential breaches to DoD </a:t>
            </a:r>
            <a:r>
              <a:rPr lang="en-US" sz="1800" b="1" dirty="0">
                <a:solidFill>
                  <a:srgbClr val="FF0000"/>
                </a:solidFill>
              </a:rPr>
              <a:t>within 72 hours of discovery of any incident. </a:t>
            </a:r>
          </a:p>
          <a:p>
            <a:pPr marL="0" indent="0">
              <a:buNone/>
            </a:pPr>
            <a:r>
              <a:rPr lang="en-US" sz="1800" b="1" u="sng" dirty="0"/>
              <a:t>Be helpful and transparent</a:t>
            </a:r>
            <a:r>
              <a:rPr lang="en-US" sz="1800" dirty="0"/>
              <a:t>. Contractors must also cooperate with DoD to respond to security incidents. Contractors should immediately preserve and protect all evidence and capture as much information about the incident as possible. They should review their networks to identify compromised computers, services, data and user accounts and identify specific covered defense information that may have been lost or compromised</a:t>
            </a:r>
            <a:r>
              <a:rPr lang="en-US" sz="1800" dirty="0" smtClean="0"/>
              <a:t>.</a:t>
            </a:r>
          </a:p>
          <a:p>
            <a:pPr marL="0" indent="0">
              <a:buNone/>
            </a:pPr>
            <a:endParaRPr lang="en-US" sz="400" dirty="0"/>
          </a:p>
          <a:p>
            <a:pPr marL="0" indent="0">
              <a:buNone/>
            </a:pPr>
            <a:r>
              <a:rPr lang="en-US" sz="1800" b="1" dirty="0" smtClean="0">
                <a:solidFill>
                  <a:schemeClr val="bg1"/>
                </a:solidFill>
              </a:rPr>
              <a:t>Questions?  </a:t>
            </a:r>
            <a:r>
              <a:rPr lang="en-US" sz="1800" dirty="0" smtClean="0">
                <a:solidFill>
                  <a:schemeClr val="bg1"/>
                </a:solidFill>
              </a:rPr>
              <a:t>For </a:t>
            </a:r>
            <a:r>
              <a:rPr lang="en-US" sz="1800" dirty="0">
                <a:solidFill>
                  <a:schemeClr val="bg1"/>
                </a:solidFill>
              </a:rPr>
              <a:t>more information, contact DoD OSBP at </a:t>
            </a:r>
            <a:r>
              <a:rPr lang="en-US" sz="1800" dirty="0" smtClean="0">
                <a:solidFill>
                  <a:schemeClr val="bg1"/>
                </a:solidFill>
              </a:rPr>
              <a:t>571.372.6191</a:t>
            </a:r>
            <a:endParaRPr lang="en-US" sz="1800" dirty="0">
              <a:solidFill>
                <a:schemeClr val="bg1"/>
              </a:solidFill>
            </a:endParaRPr>
          </a:p>
          <a:p>
            <a:pPr marL="0" indent="0">
              <a:buNone/>
            </a:pPr>
            <a:endParaRPr lang="en-US" sz="1800" dirty="0"/>
          </a:p>
        </p:txBody>
      </p:sp>
      <p:sp>
        <p:nvSpPr>
          <p:cNvPr id="4" name="Footer Placeholder 3"/>
          <p:cNvSpPr>
            <a:spLocks noGrp="1"/>
          </p:cNvSpPr>
          <p:nvPr>
            <p:ph type="ftr" sz="quarter" idx="11"/>
          </p:nvPr>
        </p:nvSpPr>
        <p:spPr/>
        <p:txBody>
          <a:bodyPr/>
          <a:lstStyle/>
          <a:p>
            <a:r>
              <a:rPr lang="en-US" dirty="0" smtClean="0"/>
              <a:t>Distribution Statement A: Approved for public release. Distribution is unlimited. Case Number: AFRL-2021-3218, 22 September 2021.</a:t>
            </a:r>
            <a:endParaRPr lang="en-US" dirty="0"/>
          </a:p>
        </p:txBody>
      </p:sp>
    </p:spTree>
    <p:extLst>
      <p:ext uri="{BB962C8B-B14F-4D97-AF65-F5344CB8AC3E}">
        <p14:creationId xmlns:p14="http://schemas.microsoft.com/office/powerpoint/2010/main" val="10106414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SBIR-STTR">
      <a:dk1>
        <a:srgbClr val="000000"/>
      </a:dk1>
      <a:lt1>
        <a:srgbClr val="FFFFFF"/>
      </a:lt1>
      <a:dk2>
        <a:srgbClr val="0B4D83"/>
      </a:dk2>
      <a:lt2>
        <a:srgbClr val="B88E20"/>
      </a:lt2>
      <a:accent1>
        <a:srgbClr val="929397"/>
      </a:accent1>
      <a:accent2>
        <a:srgbClr val="0093AC"/>
      </a:accent2>
      <a:accent3>
        <a:srgbClr val="8FB33E"/>
      </a:accent3>
      <a:accent4>
        <a:srgbClr val="F0C62B"/>
      </a:accent4>
      <a:accent5>
        <a:srgbClr val="DF7F2C"/>
      </a:accent5>
      <a:accent6>
        <a:srgbClr val="C63837"/>
      </a:accent6>
      <a:hlink>
        <a:srgbClr val="3085ED"/>
      </a:hlink>
      <a:folHlink>
        <a:srgbClr val="82B6F4"/>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SBIR_STTR_Presentation" id="{6CAE4BEF-027B-DA43-889A-C6897A52FB7C}" vid="{37FCC312-96F8-564E-8608-BABF762C794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C18C53CBF384F49A0BC33B645E6A75C" ma:contentTypeVersion="4" ma:contentTypeDescription="Create a new document." ma:contentTypeScope="" ma:versionID="1f87c123b816abe2204982be68411e32">
  <xsd:schema xmlns:xsd="http://www.w3.org/2001/XMLSchema" xmlns:xs="http://www.w3.org/2001/XMLSchema" xmlns:p="http://schemas.microsoft.com/office/2006/metadata/properties" xmlns:ns2="2515aaa2-dc5f-4eb7-98a1-dc674c1c7b1c" xmlns:ns3="97b3c0db-79c0-4b8b-be76-12c95f34cc7d" xmlns:ns4="63f5ea89-7419-45aa-b2b7-b3f063b7a3c6" targetNamespace="http://schemas.microsoft.com/office/2006/metadata/properties" ma:root="true" ma:fieldsID="59cd5515e9c42d3171e8df63040db6d5" ns2:_="" ns3:_="" ns4:_="">
    <xsd:import namespace="2515aaa2-dc5f-4eb7-98a1-dc674c1c7b1c"/>
    <xsd:import namespace="97b3c0db-79c0-4b8b-be76-12c95f34cc7d"/>
    <xsd:import namespace="63f5ea89-7419-45aa-b2b7-b3f063b7a3c6"/>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15aaa2-dc5f-4eb7-98a1-dc674c1c7b1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97b3c0db-79c0-4b8b-be76-12c95f34cc7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3f5ea89-7419-45aa-b2b7-b3f063b7a3c6"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2515aaa2-dc5f-4eb7-98a1-dc674c1c7b1c">HHJ4WSP6MRTV-342094827-5</_dlc_DocId>
    <_dlc_DocIdUrl xmlns="2515aaa2-dc5f-4eb7-98a1-dc674c1c7b1c">
      <Url>https://usaf.dps.mil/sites/13057/Office-of-the-CISO/_layouts/15/DocIdRedir.aspx?ID=HHJ4WSP6MRTV-342094827-5</Url>
      <Description>HHJ4WSP6MRTV-342094827-5</Description>
    </_dlc_DocIdUrl>
  </documentManagement>
</p:properties>
</file>

<file path=customXml/itemProps1.xml><?xml version="1.0" encoding="utf-8"?>
<ds:datastoreItem xmlns:ds="http://schemas.openxmlformats.org/officeDocument/2006/customXml" ds:itemID="{56B84FEA-4AFD-4AA7-861C-57FADE723245}">
  <ds:schemaRefs>
    <ds:schemaRef ds:uri="http://schemas.microsoft.com/sharepoint/events"/>
  </ds:schemaRefs>
</ds:datastoreItem>
</file>

<file path=customXml/itemProps2.xml><?xml version="1.0" encoding="utf-8"?>
<ds:datastoreItem xmlns:ds="http://schemas.openxmlformats.org/officeDocument/2006/customXml" ds:itemID="{35583E3D-4E17-4DCA-B200-80C24D2F0414}">
  <ds:schemaRefs>
    <ds:schemaRef ds:uri="http://schemas.microsoft.com/sharepoint/v3/contenttype/forms"/>
  </ds:schemaRefs>
</ds:datastoreItem>
</file>

<file path=customXml/itemProps3.xml><?xml version="1.0" encoding="utf-8"?>
<ds:datastoreItem xmlns:ds="http://schemas.openxmlformats.org/officeDocument/2006/customXml" ds:itemID="{B2B66BF6-7C55-4E5F-9755-A3EE4B8EC4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15aaa2-dc5f-4eb7-98a1-dc674c1c7b1c"/>
    <ds:schemaRef ds:uri="97b3c0db-79c0-4b8b-be76-12c95f34cc7d"/>
    <ds:schemaRef ds:uri="63f5ea89-7419-45aa-b2b7-b3f063b7a3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4537431D-E8D7-48E8-A14F-28E50C1E9C8B}">
  <ds:schemaRefs>
    <ds:schemaRef ds:uri="2515aaa2-dc5f-4eb7-98a1-dc674c1c7b1c"/>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63f5ea89-7419-45aa-b2b7-b3f063b7a3c6"/>
    <ds:schemaRef ds:uri="http://purl.org/dc/terms/"/>
    <ds:schemaRef ds:uri="97b3c0db-79c0-4b8b-be76-12c95f34cc7d"/>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SBIR_STTR_Presentation</Template>
  <TotalTime>6726</TotalTime>
  <Words>8418</Words>
  <Application>Microsoft Office PowerPoint</Application>
  <PresentationFormat>Widescreen</PresentationFormat>
  <Paragraphs>528</Paragraphs>
  <Slides>56</Slides>
  <Notes>44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56</vt:i4>
      </vt:variant>
    </vt:vector>
  </HeadingPairs>
  <TitlesOfParts>
    <vt:vector size="63" baseType="lpstr">
      <vt:lpstr>Arial</vt:lpstr>
      <vt:lpstr>Calibri</vt:lpstr>
      <vt:lpstr>Franklin Gothic Book</vt:lpstr>
      <vt:lpstr>Franklin Gothic Medium</vt:lpstr>
      <vt:lpstr>Mangal</vt:lpstr>
      <vt:lpstr>Wingdings</vt:lpstr>
      <vt:lpstr>Parallax</vt:lpstr>
      <vt:lpstr>PowerPoint Presentation</vt:lpstr>
      <vt:lpstr>Big Cybersecurity</vt:lpstr>
      <vt:lpstr>The importance of Cybersecurity for                                 Department of the Air Force Small Businesses</vt:lpstr>
      <vt:lpstr>Federal Acquisition Regulation (FAR) and DFARS</vt:lpstr>
      <vt:lpstr>PowerPoint Presentation</vt:lpstr>
      <vt:lpstr>PowerPoint Presentation</vt:lpstr>
      <vt:lpstr>PowerPoint Presentation</vt:lpstr>
      <vt:lpstr>PowerPoint Presentation</vt:lpstr>
      <vt:lpstr>What if there is a potential breach?</vt:lpstr>
      <vt:lpstr>What to Report to the Federal Government</vt:lpstr>
      <vt:lpstr>Where to report cyber incidents/malware </vt:lpstr>
      <vt:lpstr>PowerPoint Presentation</vt:lpstr>
      <vt:lpstr>PowerPoint Presentation</vt:lpstr>
      <vt:lpstr>Safeguard Covered Defense Information (CDI)</vt:lpstr>
      <vt:lpstr>Safeguard CDI: What is CUI?</vt:lpstr>
      <vt:lpstr>Safeguard CDI:  What is CTI?</vt:lpstr>
      <vt:lpstr>Implementation of NIST SP 800-171  </vt:lpstr>
      <vt:lpstr>PowerPoint Presentation</vt:lpstr>
      <vt:lpstr>PowerPoint Presentation</vt:lpstr>
      <vt:lpstr>The Requirement in DFARS Clause 252.204-7019/7020    NIST SP 800-171 DoD Assessment Requirements</vt:lpstr>
      <vt:lpstr>NIST SP 800-171 System Security Plan (SSP) </vt:lpstr>
      <vt:lpstr>Not all of the NIST SP 800-171 security requirements are equal  </vt:lpstr>
      <vt:lpstr>Safeguard Covered Defense Information (CDI)</vt:lpstr>
      <vt:lpstr>How to enter a Basic Assessment Data into SPRS</vt:lpstr>
      <vt:lpstr>How to enter a Basic Assessment Data into SPRS</vt:lpstr>
      <vt:lpstr>You Have Help                         with the NIST MEP Handbook</vt:lpstr>
      <vt:lpstr>You Have Help                            with NIST SP 800-171A, Assessing Security Requirements for CUI</vt:lpstr>
      <vt:lpstr>Why NIST SP 800-171 - Protecting CUI in Nonfederal Information Systems and Organizations?  </vt:lpstr>
      <vt:lpstr>Can I give my contractor CUI? DFARS 7012 “Adequate Security” quote red added for emphasis </vt:lpstr>
      <vt:lpstr>Answer today:                                                                               Can I give my contractor CUI? You need to ask.</vt:lpstr>
      <vt:lpstr>Discuss with the contractor their readiness to provide adequate protection for DOD CUI</vt:lpstr>
      <vt:lpstr>DOD SAFE creates potential exposure</vt:lpstr>
      <vt:lpstr>PowerPoint Presentation</vt:lpstr>
      <vt:lpstr>RMF Steps</vt:lpstr>
      <vt:lpstr>What is an Authorization to Operate?</vt:lpstr>
      <vt:lpstr>Do I need an ATO?</vt:lpstr>
      <vt:lpstr>PowerPoint Presentation</vt:lpstr>
      <vt:lpstr>PowerPoint Presentation</vt:lpstr>
      <vt:lpstr>PowerPoint Presentation</vt:lpstr>
      <vt:lpstr>PowerPoint Presentation</vt:lpstr>
      <vt:lpstr>PowerPoint Presentation</vt:lpstr>
      <vt:lpstr>DAF CISO webpage Blue Cyber Series  https://www.safcn.af.mil/CISO/Small-Business-Cybersecurity-Information/</vt:lpstr>
      <vt:lpstr>Any Questions?</vt:lpstr>
      <vt:lpstr>PowerPoint Presentation</vt:lpstr>
      <vt:lpstr>What happened?</vt:lpstr>
      <vt:lpstr>Why did the DoD make these changes?</vt:lpstr>
      <vt:lpstr>CMMC 2.0</vt:lpstr>
      <vt:lpstr>DoD Depiction of Proposed Assessments LATE 2022 AT THE EARLIEST</vt:lpstr>
      <vt:lpstr>Proposed Self-Assessments LATE 2022 AT THE EARLIEST</vt:lpstr>
      <vt:lpstr>Proposed Overview of Assessments LATE 2022 AT THE EARLIEST</vt:lpstr>
      <vt:lpstr>Plan of Actions and Milestones (POA&amp;Ms) LATE 2022 AT THE EARLIEST</vt:lpstr>
      <vt:lpstr>PowerPoint Presentation</vt:lpstr>
      <vt:lpstr>So what has changed?</vt:lpstr>
      <vt:lpstr>Resources</vt:lpstr>
      <vt:lpstr>Any Questions?</vt:lpstr>
      <vt:lpstr>The Blue Cyber Education Series for DoD Small Businesses on DAF CISO webpage  www.safcn.af.mil/Organizations/CISO-Homepage/Small-Business-Cybersecurity-Information/  Every Tuesday Small Business Cybersecurity Ask-Me-Anything Register in advance for this Zoom Webinar: https://www.zoomgov.com/webinar/register/WN_CHsGAoWXTJSU5cDvEmQQHQ    </vt:lpstr>
    </vt:vector>
  </TitlesOfParts>
  <Company>U.S. Air Force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KIERNAN, KELLEY S CIV USAF AFMC AFRL/SB</dc:creator>
  <cp:lastModifiedBy>KIERNAN, KELLEY S CIV USAF AFMC AFRL/RG</cp:lastModifiedBy>
  <cp:revision>166</cp:revision>
  <dcterms:created xsi:type="dcterms:W3CDTF">2021-04-13T18:37:37Z</dcterms:created>
  <dcterms:modified xsi:type="dcterms:W3CDTF">2022-01-18T21:35:26Z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0x010100EC18C53CBF384F49A0BC33B645E6A75C</vt:lpwstr>
  </property>
  <property fmtid="{D5CDD505-2E9C-101B-9397-08002B2CF9AE}" pid="3" name="_dlc_DocIdItemGuid">
    <vt:lpwstr>4620a2d8-5f18-494d-baf7-2216824eea37</vt:lpwstr>
  </property>
</Properties>
</file>